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9" r:id="rId2"/>
    <p:sldId id="302" r:id="rId3"/>
    <p:sldId id="303" r:id="rId4"/>
    <p:sldId id="260" r:id="rId5"/>
    <p:sldId id="268" r:id="rId6"/>
    <p:sldId id="314" r:id="rId7"/>
    <p:sldId id="315" r:id="rId8"/>
    <p:sldId id="316" r:id="rId9"/>
    <p:sldId id="317" r:id="rId10"/>
    <p:sldId id="267" r:id="rId11"/>
    <p:sldId id="320" r:id="rId12"/>
    <p:sldId id="264" r:id="rId13"/>
    <p:sldId id="295" r:id="rId14"/>
    <p:sldId id="337" r:id="rId15"/>
    <p:sldId id="329" r:id="rId16"/>
    <p:sldId id="330" r:id="rId17"/>
    <p:sldId id="331" r:id="rId18"/>
    <p:sldId id="325" r:id="rId19"/>
    <p:sldId id="338" r:id="rId20"/>
    <p:sldId id="339" r:id="rId21"/>
    <p:sldId id="340" r:id="rId22"/>
    <p:sldId id="263" r:id="rId23"/>
    <p:sldId id="318" r:id="rId24"/>
    <p:sldId id="341" r:id="rId25"/>
    <p:sldId id="342" r:id="rId26"/>
    <p:sldId id="319" r:id="rId27"/>
    <p:sldId id="345" r:id="rId28"/>
    <p:sldId id="343" r:id="rId29"/>
    <p:sldId id="344" r:id="rId30"/>
    <p:sldId id="346" r:id="rId31"/>
    <p:sldId id="348" r:id="rId32"/>
    <p:sldId id="347" r:id="rId33"/>
    <p:sldId id="332" r:id="rId34"/>
    <p:sldId id="333" r:id="rId35"/>
    <p:sldId id="349" r:id="rId36"/>
    <p:sldId id="334" r:id="rId37"/>
    <p:sldId id="335" r:id="rId38"/>
    <p:sldId id="321" r:id="rId39"/>
    <p:sldId id="265" r:id="rId40"/>
    <p:sldId id="271" r:id="rId41"/>
    <p:sldId id="273" r:id="rId42"/>
    <p:sldId id="322" r:id="rId43"/>
    <p:sldId id="323" r:id="rId44"/>
    <p:sldId id="277" r:id="rId45"/>
    <p:sldId id="285" r:id="rId46"/>
    <p:sldId id="326" r:id="rId47"/>
    <p:sldId id="327" r:id="rId48"/>
    <p:sldId id="301" r:id="rId49"/>
    <p:sldId id="324" r:id="rId50"/>
    <p:sldId id="336" r:id="rId51"/>
    <p:sldId id="256" r:id="rId52"/>
    <p:sldId id="257" r:id="rId53"/>
    <p:sldId id="25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2DF"/>
    <a:srgbClr val="6DB328"/>
    <a:srgbClr val="A4E27E"/>
    <a:srgbClr val="F9F8F7"/>
    <a:srgbClr val="89D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5" autoAdjust="0"/>
    <p:restoredTop sz="79577" autoAdjust="0"/>
  </p:normalViewPr>
  <p:slideViewPr>
    <p:cSldViewPr snapToGrid="0">
      <p:cViewPr>
        <p:scale>
          <a:sx n="69" d="100"/>
          <a:sy n="69" d="100"/>
        </p:scale>
        <p:origin x="437"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B42760-578D-407E-940E-15452AF3AF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C9D376-31DB-423D-B33E-D89C754ED1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B8A0AF-2D96-4968-8C95-CEE5DA5FF747}" type="datetimeFigureOut">
              <a:rPr lang="en-US" smtClean="0"/>
              <a:t>11/8/2018</a:t>
            </a:fld>
            <a:endParaRPr lang="en-US"/>
          </a:p>
        </p:txBody>
      </p:sp>
      <p:sp>
        <p:nvSpPr>
          <p:cNvPr id="4" name="Footer Placeholder 3">
            <a:extLst>
              <a:ext uri="{FF2B5EF4-FFF2-40B4-BE49-F238E27FC236}">
                <a16:creationId xmlns:a16="http://schemas.microsoft.com/office/drawing/2014/main" id="{7634B01A-75AF-401F-8F17-967745B32A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FB2AAC-D449-4427-936B-92155FE82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8A431-E9A7-42EF-908D-B3D8008128AB}" type="slidenum">
              <a:rPr lang="en-US" smtClean="0"/>
              <a:t>‹#›</a:t>
            </a:fld>
            <a:endParaRPr lang="en-US"/>
          </a:p>
        </p:txBody>
      </p:sp>
    </p:spTree>
    <p:extLst>
      <p:ext uri="{BB962C8B-B14F-4D97-AF65-F5344CB8AC3E}">
        <p14:creationId xmlns:p14="http://schemas.microsoft.com/office/powerpoint/2010/main" val="209441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9F829-1896-4F14-976A-A61485DCFACE}"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E6059-CF30-4B36-A604-B0F251D33A5E}" type="slidenum">
              <a:rPr lang="en-US" smtClean="0"/>
              <a:t>‹#›</a:t>
            </a:fld>
            <a:endParaRPr lang="en-US"/>
          </a:p>
        </p:txBody>
      </p:sp>
    </p:spTree>
    <p:extLst>
      <p:ext uri="{BB962C8B-B14F-4D97-AF65-F5344CB8AC3E}">
        <p14:creationId xmlns:p14="http://schemas.microsoft.com/office/powerpoint/2010/main" val="13893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58E6059-CF30-4B36-A604-B0F251D33A5E}" type="slidenum">
              <a:rPr lang="en-US" smtClean="0"/>
              <a:t>1</a:t>
            </a:fld>
            <a:endParaRPr lang="en-US"/>
          </a:p>
        </p:txBody>
      </p:sp>
    </p:spTree>
    <p:extLst>
      <p:ext uri="{BB962C8B-B14F-4D97-AF65-F5344CB8AC3E}">
        <p14:creationId xmlns:p14="http://schemas.microsoft.com/office/powerpoint/2010/main" val="152017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r>
              <a:rPr lang="en-US" baseline="0" dirty="0"/>
              <a:t>The next section is the Portfolio Optimizer.</a:t>
            </a:r>
          </a:p>
          <a:p>
            <a:pPr rtl="0"/>
            <a:endParaRPr lang="en-US" baseline="0" dirty="0"/>
          </a:p>
          <a:p>
            <a:pPr rtl="0"/>
            <a:r>
              <a:rPr lang="en-US" baseline="0" dirty="0"/>
              <a:t>Based on customers’ stock selections, the optimizer allows customers to adjust their portfolio allocations to achieve optimal diversification.</a:t>
            </a:r>
          </a:p>
          <a:p>
            <a:pPr rtl="0"/>
            <a:endParaRPr lang="en-US" baseline="0" dirty="0"/>
          </a:p>
          <a:p>
            <a:pPr rtl="0"/>
            <a:r>
              <a:rPr lang="en-US" baseline="0" dirty="0"/>
              <a:t>Based on Alpha Factors, the optimizer also provides unparalleled insights into a portfolio’s risk and return characteristics, which investors can use to tweak their portfolio allocation.</a:t>
            </a:r>
          </a:p>
        </p:txBody>
      </p:sp>
      <p:sp>
        <p:nvSpPr>
          <p:cNvPr id="4" name="Slide Number Placeholder 3"/>
          <p:cNvSpPr>
            <a:spLocks noGrp="1"/>
          </p:cNvSpPr>
          <p:nvPr>
            <p:ph type="sldNum" sz="quarter" idx="5"/>
          </p:nvPr>
        </p:nvSpPr>
        <p:spPr/>
        <p:txBody>
          <a:bodyPr/>
          <a:lstStyle/>
          <a:p>
            <a:fld id="{758E6059-CF30-4B36-A604-B0F251D33A5E}" type="slidenum">
              <a:rPr lang="en-US" smtClean="0"/>
              <a:t>10</a:t>
            </a:fld>
            <a:endParaRPr lang="en-US"/>
          </a:p>
        </p:txBody>
      </p:sp>
    </p:spTree>
    <p:extLst>
      <p:ext uri="{BB962C8B-B14F-4D97-AF65-F5344CB8AC3E}">
        <p14:creationId xmlns:p14="http://schemas.microsoft.com/office/powerpoint/2010/main" val="184940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58E6059-CF30-4B36-A604-B0F251D33A5E}" type="slidenum">
              <a:rPr lang="en-US" smtClean="0"/>
              <a:t>11</a:t>
            </a:fld>
            <a:endParaRPr lang="en-US"/>
          </a:p>
        </p:txBody>
      </p:sp>
    </p:spTree>
    <p:extLst>
      <p:ext uri="{BB962C8B-B14F-4D97-AF65-F5344CB8AC3E}">
        <p14:creationId xmlns:p14="http://schemas.microsoft.com/office/powerpoint/2010/main" val="24844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E6059-CF30-4B36-A604-B0F251D33A5E}" type="slidenum">
              <a:rPr lang="en-US" smtClean="0"/>
              <a:t>12</a:t>
            </a:fld>
            <a:endParaRPr lang="en-US"/>
          </a:p>
        </p:txBody>
      </p:sp>
    </p:spTree>
    <p:extLst>
      <p:ext uri="{BB962C8B-B14F-4D97-AF65-F5344CB8AC3E}">
        <p14:creationId xmlns:p14="http://schemas.microsoft.com/office/powerpoint/2010/main" val="117486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SG" dirty="0"/>
              <a:t>The brains behind the Alpha Analyzer is a Multi-factor model.</a:t>
            </a:r>
          </a:p>
          <a:p>
            <a:endParaRPr lang="en-SG" dirty="0"/>
          </a:p>
          <a:p>
            <a:r>
              <a:rPr lang="en-SG" dirty="0"/>
              <a:t>To simplify, the risks and returns of each stock can be broken down into individual factors.</a:t>
            </a:r>
          </a:p>
          <a:p>
            <a:endParaRPr lang="en-SG" dirty="0"/>
          </a:p>
          <a:p>
            <a:r>
              <a:rPr lang="en-SG" dirty="0"/>
              <a:t>Each stock’s exposure to a factor is represented by b, which is multiplied the extra return earned by each factor. Summing them up gives the total return.</a:t>
            </a:r>
          </a:p>
        </p:txBody>
      </p:sp>
      <p:sp>
        <p:nvSpPr>
          <p:cNvPr id="4" name="Slide Number Placeholder 3"/>
          <p:cNvSpPr>
            <a:spLocks noGrp="1"/>
          </p:cNvSpPr>
          <p:nvPr>
            <p:ph type="sldNum" sz="quarter" idx="5"/>
          </p:nvPr>
        </p:nvSpPr>
        <p:spPr/>
        <p:txBody>
          <a:bodyPr/>
          <a:lstStyle/>
          <a:p>
            <a:fld id="{758E6059-CF30-4B36-A604-B0F251D33A5E}" type="slidenum">
              <a:rPr lang="en-US" smtClean="0"/>
              <a:t>13</a:t>
            </a:fld>
            <a:endParaRPr lang="en-US"/>
          </a:p>
        </p:txBody>
      </p:sp>
    </p:spTree>
    <p:extLst>
      <p:ext uri="{BB962C8B-B14F-4D97-AF65-F5344CB8AC3E}">
        <p14:creationId xmlns:p14="http://schemas.microsoft.com/office/powerpoint/2010/main" val="245806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SG" dirty="0"/>
              <a:t>We implemented the most well-researched Alpha factors in our prototype – size, value, momentum, volatility and quality. Stocks that show these characteristics tend to generate higher returns.</a:t>
            </a:r>
          </a:p>
          <a:p>
            <a:endParaRPr lang="en-SG" dirty="0"/>
          </a:p>
          <a:p>
            <a:r>
              <a:rPr lang="en-SG" dirty="0"/>
              <a:t>In a full-fledged working model, many other factors can be incorporated to enhance alpha generation, such as dividend yield, liquidity, growth and currency risk.</a:t>
            </a:r>
          </a:p>
        </p:txBody>
      </p:sp>
      <p:sp>
        <p:nvSpPr>
          <p:cNvPr id="4" name="Slide Number Placeholder 3"/>
          <p:cNvSpPr>
            <a:spLocks noGrp="1"/>
          </p:cNvSpPr>
          <p:nvPr>
            <p:ph type="sldNum" sz="quarter" idx="5"/>
          </p:nvPr>
        </p:nvSpPr>
        <p:spPr/>
        <p:txBody>
          <a:bodyPr/>
          <a:lstStyle/>
          <a:p>
            <a:fld id="{758E6059-CF30-4B36-A604-B0F251D33A5E}" type="slidenum">
              <a:rPr lang="en-US" smtClean="0"/>
              <a:t>14</a:t>
            </a:fld>
            <a:endParaRPr lang="en-US"/>
          </a:p>
        </p:txBody>
      </p:sp>
    </p:spTree>
    <p:extLst>
      <p:ext uri="{BB962C8B-B14F-4D97-AF65-F5344CB8AC3E}">
        <p14:creationId xmlns:p14="http://schemas.microsoft.com/office/powerpoint/2010/main" val="147345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e5c147ce7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e5c147ce7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a:t>To build our factor model, we calculated the returns associated with each Alpha factor, through a series of linear regressions across all stocks.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e5c147ce7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e5c147ce7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a:t>Using the factor returns calculated earlier, we can perform a time-series regression to obtain the factor exposure of each stock. These factor exposures reflect how much a stock exhibits the characteristics mentioned earlier, such as having good value or momentum.</a:t>
            </a:r>
            <a:endParaRPr dirty="0"/>
          </a:p>
        </p:txBody>
      </p:sp>
    </p:spTree>
    <p:extLst>
      <p:ext uri="{BB962C8B-B14F-4D97-AF65-F5344CB8AC3E}">
        <p14:creationId xmlns:p14="http://schemas.microsoft.com/office/powerpoint/2010/main" val="206467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e5c147ce7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e5c147ce7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a:t>This information can then be used to classify the stocks by each Alpha Factor. For example, we can now classify value stocks, or high momentum stocks.</a:t>
            </a:r>
            <a:endParaRPr dirty="0"/>
          </a:p>
        </p:txBody>
      </p:sp>
    </p:spTree>
    <p:extLst>
      <p:ext uri="{BB962C8B-B14F-4D97-AF65-F5344CB8AC3E}">
        <p14:creationId xmlns:p14="http://schemas.microsoft.com/office/powerpoint/2010/main" val="13589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SG" dirty="0"/>
              <a:t>Being a mainstay of institutional investing for nearly 3 decades, factor models are a valuable tool for risk management and alpha generation.</a:t>
            </a:r>
          </a:p>
          <a:p>
            <a:endParaRPr lang="en-SG" dirty="0"/>
          </a:p>
          <a:p>
            <a:r>
              <a:rPr lang="en-SG" dirty="0"/>
              <a:t>To demonstrate, these are the returns of the 5 factors across 7 years. It is obvious that different factors perform well at different times, and it is valuable for investors to understand how their portfolio’s risk and return are driven by these factors.</a:t>
            </a:r>
          </a:p>
        </p:txBody>
      </p:sp>
      <p:sp>
        <p:nvSpPr>
          <p:cNvPr id="4" name="Slide Number Placeholder 3"/>
          <p:cNvSpPr>
            <a:spLocks noGrp="1"/>
          </p:cNvSpPr>
          <p:nvPr>
            <p:ph type="sldNum" sz="quarter" idx="5"/>
          </p:nvPr>
        </p:nvSpPr>
        <p:spPr/>
        <p:txBody>
          <a:bodyPr/>
          <a:lstStyle/>
          <a:p>
            <a:fld id="{758E6059-CF30-4B36-A604-B0F251D33A5E}" type="slidenum">
              <a:rPr lang="en-US" smtClean="0"/>
              <a:t>18</a:t>
            </a:fld>
            <a:endParaRPr lang="en-US"/>
          </a:p>
        </p:txBody>
      </p:sp>
    </p:spTree>
    <p:extLst>
      <p:ext uri="{BB962C8B-B14F-4D97-AF65-F5344CB8AC3E}">
        <p14:creationId xmlns:p14="http://schemas.microsoft.com/office/powerpoint/2010/main" val="307073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SG" dirty="0"/>
              <a:t>Our model is also accurate and reliable in calculating expected returns for securities, to give intelligent investing recommendations.</a:t>
            </a:r>
          </a:p>
        </p:txBody>
      </p:sp>
      <p:sp>
        <p:nvSpPr>
          <p:cNvPr id="4" name="Slide Number Placeholder 3"/>
          <p:cNvSpPr>
            <a:spLocks noGrp="1"/>
          </p:cNvSpPr>
          <p:nvPr>
            <p:ph type="sldNum" sz="quarter" idx="5"/>
          </p:nvPr>
        </p:nvSpPr>
        <p:spPr/>
        <p:txBody>
          <a:bodyPr/>
          <a:lstStyle/>
          <a:p>
            <a:fld id="{758E6059-CF30-4B36-A604-B0F251D33A5E}" type="slidenum">
              <a:rPr lang="en-US" smtClean="0"/>
              <a:t>19</a:t>
            </a:fld>
            <a:endParaRPr lang="en-US"/>
          </a:p>
        </p:txBody>
      </p:sp>
    </p:spTree>
    <p:extLst>
      <p:ext uri="{BB962C8B-B14F-4D97-AF65-F5344CB8AC3E}">
        <p14:creationId xmlns:p14="http://schemas.microsoft.com/office/powerpoint/2010/main" val="337717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2</a:t>
            </a:fld>
            <a:endParaRPr lang="en-US"/>
          </a:p>
        </p:txBody>
      </p:sp>
    </p:spTree>
    <p:extLst>
      <p:ext uri="{BB962C8B-B14F-4D97-AF65-F5344CB8AC3E}">
        <p14:creationId xmlns:p14="http://schemas.microsoft.com/office/powerpoint/2010/main" val="2844420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SG" dirty="0"/>
              <a:t>Our model also provides tools for customers to manage their risk. Shown here is the 95% Value at Risk in red, which shows the maximum loss in the majority of market conditions. During the entire period, the risk limit was never breached, showing the effectiveness of our model in helping investors manage their risk.</a:t>
            </a:r>
          </a:p>
        </p:txBody>
      </p:sp>
      <p:sp>
        <p:nvSpPr>
          <p:cNvPr id="4" name="Slide Number Placeholder 3"/>
          <p:cNvSpPr>
            <a:spLocks noGrp="1"/>
          </p:cNvSpPr>
          <p:nvPr>
            <p:ph type="sldNum" sz="quarter" idx="5"/>
          </p:nvPr>
        </p:nvSpPr>
        <p:spPr/>
        <p:txBody>
          <a:bodyPr/>
          <a:lstStyle/>
          <a:p>
            <a:fld id="{758E6059-CF30-4B36-A604-B0F251D33A5E}" type="slidenum">
              <a:rPr lang="en-US" smtClean="0"/>
              <a:t>20</a:t>
            </a:fld>
            <a:endParaRPr lang="en-US"/>
          </a:p>
        </p:txBody>
      </p:sp>
    </p:spTree>
    <p:extLst>
      <p:ext uri="{BB962C8B-B14F-4D97-AF65-F5344CB8AC3E}">
        <p14:creationId xmlns:p14="http://schemas.microsoft.com/office/powerpoint/2010/main" val="1863913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Our solutions bring sophisticated techniques used by institutional investors, into the hands of retail investors.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While vast amounts of information can be gleaned from the model, we paid particular attention in communicating the information intuitively to customers in our Alpha Analyzer.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We use the Alpha Factor exposures to classify stocks into investment themes, such as value and low volatility.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Customers can select the themes that they are most interested in, and the Alpha Analyzer will make recommendations according to their investment preferences and expected returns of the stocks.</a:t>
            </a: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21</a:t>
            </a:fld>
            <a:endParaRPr lang="en-US"/>
          </a:p>
        </p:txBody>
      </p:sp>
    </p:spTree>
    <p:extLst>
      <p:ext uri="{BB962C8B-B14F-4D97-AF65-F5344CB8AC3E}">
        <p14:creationId xmlns:p14="http://schemas.microsoft.com/office/powerpoint/2010/main" val="2003421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SG" dirty="0"/>
              <a:t>The investment themes are then displayed visually through motifs. Customers can easily understand the characteristics of each stock at a glance, even if they have never heard of the stock before.</a:t>
            </a:r>
          </a:p>
          <a:p>
            <a:endParaRPr lang="en-US" dirty="0"/>
          </a:p>
          <a:p>
            <a:r>
              <a:rPr lang="en-US" dirty="0"/>
              <a:t>For more advanced investors, they can simply click on a stock.</a:t>
            </a:r>
          </a:p>
        </p:txBody>
      </p:sp>
      <p:sp>
        <p:nvSpPr>
          <p:cNvPr id="4" name="Slide Number Placeholder 3"/>
          <p:cNvSpPr>
            <a:spLocks noGrp="1"/>
          </p:cNvSpPr>
          <p:nvPr>
            <p:ph type="sldNum" sz="quarter" idx="5"/>
          </p:nvPr>
        </p:nvSpPr>
        <p:spPr/>
        <p:txBody>
          <a:bodyPr/>
          <a:lstStyle/>
          <a:p>
            <a:fld id="{758E6059-CF30-4B36-A604-B0F251D33A5E}" type="slidenum">
              <a:rPr lang="en-US" smtClean="0"/>
              <a:t>22</a:t>
            </a:fld>
            <a:endParaRPr lang="en-US"/>
          </a:p>
        </p:txBody>
      </p:sp>
    </p:spTree>
    <p:extLst>
      <p:ext uri="{BB962C8B-B14F-4D97-AF65-F5344CB8AC3E}">
        <p14:creationId xmlns:p14="http://schemas.microsoft.com/office/powerpoint/2010/main" val="354930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r>
              <a:rPr lang="en-US" dirty="0"/>
              <a:t>And the Alpha Factor scores will be shown to them, </a:t>
            </a:r>
            <a:r>
              <a:rPr lang="en-US" dirty="0" err="1"/>
              <a:t>colour</a:t>
            </a:r>
            <a:r>
              <a:rPr lang="en-US" dirty="0"/>
              <a:t> coded, together with vital metrics of the company. Seasoned investors can use this information to augment their investment decisions. From the Alpha Analyzer, customers can select the stocks they wish to invest in, which will be fed into the portfolio optimizer.</a:t>
            </a:r>
          </a:p>
          <a:p>
            <a:endParaRPr lang="en-US" dirty="0"/>
          </a:p>
          <a:p>
            <a:r>
              <a:rPr lang="en-US" dirty="0"/>
              <a:t>Compared to existing products in the market, such as smart beta ETFs, the advantage of our approach is transparency. By displaying the Alpha scores, this explains the underlying factors that are driving stock recommendations, which helps to build customer confidence.</a:t>
            </a:r>
          </a:p>
        </p:txBody>
      </p:sp>
      <p:sp>
        <p:nvSpPr>
          <p:cNvPr id="4" name="Slide Number Placeholder 3"/>
          <p:cNvSpPr>
            <a:spLocks noGrp="1"/>
          </p:cNvSpPr>
          <p:nvPr>
            <p:ph type="sldNum" sz="quarter" idx="5"/>
          </p:nvPr>
        </p:nvSpPr>
        <p:spPr/>
        <p:txBody>
          <a:bodyPr/>
          <a:lstStyle/>
          <a:p>
            <a:fld id="{758E6059-CF30-4B36-A604-B0F251D33A5E}" type="slidenum">
              <a:rPr lang="en-US" smtClean="0"/>
              <a:t>23</a:t>
            </a:fld>
            <a:endParaRPr lang="en-US"/>
          </a:p>
        </p:txBody>
      </p:sp>
    </p:spTree>
    <p:extLst>
      <p:ext uri="{BB962C8B-B14F-4D97-AF65-F5344CB8AC3E}">
        <p14:creationId xmlns:p14="http://schemas.microsoft.com/office/powerpoint/2010/main" val="4044756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Now, a live demo to demonstrate!</a:t>
            </a:r>
          </a:p>
        </p:txBody>
      </p:sp>
      <p:sp>
        <p:nvSpPr>
          <p:cNvPr id="4" name="Slide Number Placeholder 3"/>
          <p:cNvSpPr>
            <a:spLocks noGrp="1"/>
          </p:cNvSpPr>
          <p:nvPr>
            <p:ph type="sldNum" sz="quarter" idx="5"/>
          </p:nvPr>
        </p:nvSpPr>
        <p:spPr/>
        <p:txBody>
          <a:bodyPr/>
          <a:lstStyle/>
          <a:p>
            <a:fld id="{758E6059-CF30-4B36-A604-B0F251D33A5E}" type="slidenum">
              <a:rPr lang="en-US" smtClean="0"/>
              <a:t>24</a:t>
            </a:fld>
            <a:endParaRPr lang="en-US"/>
          </a:p>
        </p:txBody>
      </p:sp>
    </p:spTree>
    <p:extLst>
      <p:ext uri="{BB962C8B-B14F-4D97-AF65-F5344CB8AC3E}">
        <p14:creationId xmlns:p14="http://schemas.microsoft.com/office/powerpoint/2010/main" val="2685185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25</a:t>
            </a:fld>
            <a:endParaRPr lang="en-US"/>
          </a:p>
        </p:txBody>
      </p:sp>
    </p:spTree>
    <p:extLst>
      <p:ext uri="{BB962C8B-B14F-4D97-AF65-F5344CB8AC3E}">
        <p14:creationId xmlns:p14="http://schemas.microsoft.com/office/powerpoint/2010/main" val="1933063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After users have selected the stocks to invest in, they will be directed to the Portfolio Optimizer.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Users can simulate the risk and return characteristics of different portfolios, helping them construct a diversified portfolio that suits their investment preferences and risk tolerances.</a:t>
            </a:r>
          </a:p>
          <a:p>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26</a:t>
            </a:fld>
            <a:endParaRPr lang="en-US"/>
          </a:p>
        </p:txBody>
      </p:sp>
    </p:spTree>
    <p:extLst>
      <p:ext uri="{BB962C8B-B14F-4D97-AF65-F5344CB8AC3E}">
        <p14:creationId xmlns:p14="http://schemas.microsoft.com/office/powerpoint/2010/main" val="704003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r>
              <a:rPr lang="en-SG" sz="1200" kern="1200" dirty="0">
                <a:solidFill>
                  <a:schemeClr val="tx1"/>
                </a:solidFill>
                <a:effectLst/>
                <a:latin typeface="+mn-lt"/>
                <a:ea typeface="+mn-ea"/>
                <a:cs typeface="+mn-cs"/>
              </a:rPr>
              <a:t>Portfolio Expected Return, Volatility and Maximum Likely Loss (95% </a:t>
            </a:r>
            <a:r>
              <a:rPr lang="en-SG" sz="1200" kern="1200" dirty="0" err="1">
                <a:solidFill>
                  <a:schemeClr val="tx1"/>
                </a:solidFill>
                <a:effectLst/>
                <a:latin typeface="+mn-lt"/>
                <a:ea typeface="+mn-ea"/>
                <a:cs typeface="+mn-cs"/>
              </a:rPr>
              <a:t>VaR</a:t>
            </a:r>
            <a:r>
              <a:rPr lang="en-SG" sz="1200" kern="1200" dirty="0">
                <a:solidFill>
                  <a:schemeClr val="tx1"/>
                </a:solidFill>
                <a:effectLst/>
                <a:latin typeface="+mn-lt"/>
                <a:ea typeface="+mn-ea"/>
                <a:cs typeface="+mn-cs"/>
              </a:rPr>
              <a:t>) will be calculated by summing factors exposures up across the entire portfolio.</a:t>
            </a:r>
          </a:p>
          <a:p>
            <a:endParaRPr lang="en-US" dirty="0"/>
          </a:p>
          <a:p>
            <a:r>
              <a:rPr lang="en-SG" sz="1200" kern="1200" dirty="0">
                <a:solidFill>
                  <a:schemeClr val="tx1"/>
                </a:solidFill>
                <a:effectLst/>
                <a:latin typeface="+mn-lt"/>
                <a:ea typeface="+mn-ea"/>
                <a:cs typeface="+mn-cs"/>
              </a:rPr>
              <a:t>The simulated historical portfolio performance is also shown, with monthly returns broken down into Alpha Factors. This allows investors to gain deeper insight into their portfolio’s performance and risk exposures, over a period of time. </a:t>
            </a: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27</a:t>
            </a:fld>
            <a:endParaRPr lang="en-US"/>
          </a:p>
        </p:txBody>
      </p:sp>
    </p:spTree>
    <p:extLst>
      <p:ext uri="{BB962C8B-B14F-4D97-AF65-F5344CB8AC3E}">
        <p14:creationId xmlns:p14="http://schemas.microsoft.com/office/powerpoint/2010/main" val="2291597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SG" sz="1200" kern="1200" dirty="0">
                <a:solidFill>
                  <a:schemeClr val="tx1"/>
                </a:solidFill>
                <a:effectLst/>
                <a:latin typeface="+mn-lt"/>
                <a:ea typeface="+mn-ea"/>
                <a:cs typeface="+mn-cs"/>
              </a:rPr>
              <a:t>In addition, users can view the risk profile of their portfolio and return to risk ratio (Sharpe Ratio).</a:t>
            </a: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28</a:t>
            </a:fld>
            <a:endParaRPr lang="en-US"/>
          </a:p>
        </p:txBody>
      </p:sp>
    </p:spTree>
    <p:extLst>
      <p:ext uri="{BB962C8B-B14F-4D97-AF65-F5344CB8AC3E}">
        <p14:creationId xmlns:p14="http://schemas.microsoft.com/office/powerpoint/2010/main" val="1360965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Geographic and sector allocation. Customers can use this information to adjust the allocation and risk level of their portfolio, and achieve optimal diversification.</a:t>
            </a:r>
          </a:p>
        </p:txBody>
      </p:sp>
      <p:sp>
        <p:nvSpPr>
          <p:cNvPr id="4" name="Slide Number Placeholder 3"/>
          <p:cNvSpPr>
            <a:spLocks noGrp="1"/>
          </p:cNvSpPr>
          <p:nvPr>
            <p:ph type="sldNum" sz="quarter" idx="5"/>
          </p:nvPr>
        </p:nvSpPr>
        <p:spPr/>
        <p:txBody>
          <a:bodyPr/>
          <a:lstStyle/>
          <a:p>
            <a:fld id="{758E6059-CF30-4B36-A604-B0F251D33A5E}" type="slidenum">
              <a:rPr lang="en-US" smtClean="0"/>
              <a:t>29</a:t>
            </a:fld>
            <a:endParaRPr lang="en-US"/>
          </a:p>
        </p:txBody>
      </p:sp>
    </p:spTree>
    <p:extLst>
      <p:ext uri="{BB962C8B-B14F-4D97-AF65-F5344CB8AC3E}">
        <p14:creationId xmlns:p14="http://schemas.microsoft.com/office/powerpoint/2010/main" val="274907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58E6059-CF30-4B36-A604-B0F251D33A5E}" type="slidenum">
              <a:rPr lang="en-US" smtClean="0"/>
              <a:t>3</a:t>
            </a:fld>
            <a:endParaRPr lang="en-US"/>
          </a:p>
        </p:txBody>
      </p:sp>
    </p:spTree>
    <p:extLst>
      <p:ext uri="{BB962C8B-B14F-4D97-AF65-F5344CB8AC3E}">
        <p14:creationId xmlns:p14="http://schemas.microsoft.com/office/powerpoint/2010/main" val="636152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r>
              <a:rPr lang="en-SG" sz="1200" kern="1200" dirty="0">
                <a:solidFill>
                  <a:schemeClr val="tx1"/>
                </a:solidFill>
                <a:effectLst/>
                <a:latin typeface="+mn-lt"/>
                <a:ea typeface="+mn-ea"/>
                <a:cs typeface="+mn-cs"/>
              </a:rPr>
              <a:t>The Alpha Factor exposures of the overall portfolio are also shown, which allows customers to understand the factors driving their portfolio returns.</a:t>
            </a:r>
          </a:p>
          <a:p>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8E6059-CF30-4B36-A604-B0F251D33A5E}" type="slidenum">
              <a:rPr lang="en-US" smtClean="0"/>
              <a:t>30</a:t>
            </a:fld>
            <a:endParaRPr lang="en-US"/>
          </a:p>
        </p:txBody>
      </p:sp>
    </p:spTree>
    <p:extLst>
      <p:ext uri="{BB962C8B-B14F-4D97-AF65-F5344CB8AC3E}">
        <p14:creationId xmlns:p14="http://schemas.microsoft.com/office/powerpoint/2010/main" val="2613577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SG" sz="1200" kern="1200" dirty="0">
                <a:solidFill>
                  <a:schemeClr val="tx1"/>
                </a:solidFill>
                <a:effectLst/>
                <a:latin typeface="+mn-lt"/>
                <a:ea typeface="+mn-ea"/>
                <a:cs typeface="+mn-cs"/>
              </a:rPr>
              <a:t>Clicking on a factor will show a breakdown of factor exposure across the entire portfolio.</a:t>
            </a: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31</a:t>
            </a:fld>
            <a:endParaRPr lang="en-US"/>
          </a:p>
        </p:txBody>
      </p:sp>
    </p:spTree>
    <p:extLst>
      <p:ext uri="{BB962C8B-B14F-4D97-AF65-F5344CB8AC3E}">
        <p14:creationId xmlns:p14="http://schemas.microsoft.com/office/powerpoint/2010/main" val="2227221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r>
              <a:rPr lang="en-SG" sz="1200" kern="1200" dirty="0">
                <a:solidFill>
                  <a:schemeClr val="tx1"/>
                </a:solidFill>
                <a:effectLst/>
                <a:latin typeface="+mn-lt"/>
                <a:ea typeface="+mn-ea"/>
                <a:cs typeface="+mn-cs"/>
              </a:rPr>
              <a:t>Finally, investors are also given an option to automatically optimise their portfolio (by clicking “Allocate for me”) to maximise Expected Return, given constraints on risk level and investment preferences.</a:t>
            </a: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32</a:t>
            </a:fld>
            <a:endParaRPr lang="en-US"/>
          </a:p>
        </p:txBody>
      </p:sp>
    </p:spTree>
    <p:extLst>
      <p:ext uri="{BB962C8B-B14F-4D97-AF65-F5344CB8AC3E}">
        <p14:creationId xmlns:p14="http://schemas.microsoft.com/office/powerpoint/2010/main" val="2290914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r>
              <a:rPr lang="en-US" dirty="0"/>
              <a:t>The logic behind the allocation is based on Markowitz Portfolio Theory.</a:t>
            </a:r>
          </a:p>
          <a:p>
            <a:endParaRPr lang="en-US" dirty="0"/>
          </a:p>
          <a:p>
            <a:r>
              <a:rPr lang="en-US" dirty="0"/>
              <a:t>(Click)</a:t>
            </a:r>
          </a:p>
          <a:p>
            <a:endParaRPr lang="en-US" dirty="0"/>
          </a:p>
          <a:p>
            <a:r>
              <a:rPr lang="en-US" dirty="0"/>
              <a:t>First, the efficient frontier is found by calculating portfolios with minimum risk at each return level.</a:t>
            </a:r>
          </a:p>
          <a:p>
            <a:br>
              <a:rPr lang="en-US" dirty="0"/>
            </a:b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33</a:t>
            </a:fld>
            <a:endParaRPr lang="en-US"/>
          </a:p>
        </p:txBody>
      </p:sp>
    </p:spTree>
    <p:extLst>
      <p:ext uri="{BB962C8B-B14F-4D97-AF65-F5344CB8AC3E}">
        <p14:creationId xmlns:p14="http://schemas.microsoft.com/office/powerpoint/2010/main" val="2952350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Customers can specify several constraints. The first is a maximum risk constraint.</a:t>
            </a:r>
          </a:p>
          <a:p>
            <a:endParaRPr lang="en-US" dirty="0"/>
          </a:p>
          <a:p>
            <a:r>
              <a:rPr lang="en-US" dirty="0"/>
              <a:t>The optimal portfolio is the blue dot, the intersection of the risk constraint and efficient frontier.</a:t>
            </a:r>
          </a:p>
          <a:p>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34</a:t>
            </a:fld>
            <a:endParaRPr lang="en-US"/>
          </a:p>
        </p:txBody>
      </p:sp>
    </p:spTree>
    <p:extLst>
      <p:ext uri="{BB962C8B-B14F-4D97-AF65-F5344CB8AC3E}">
        <p14:creationId xmlns:p14="http://schemas.microsoft.com/office/powerpoint/2010/main" val="355978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option is to specify the maximum tolerable loss as </a:t>
            </a:r>
            <a:r>
              <a:rPr lang="en-US" dirty="0" err="1"/>
              <a:t>VaR.</a:t>
            </a:r>
            <a:r>
              <a:rPr lang="en-US" dirty="0"/>
              <a:t> The recommended portfolio will be chosen on the green feasible section of the efficient frontier.</a:t>
            </a:r>
          </a:p>
          <a:p>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35</a:t>
            </a:fld>
            <a:endParaRPr lang="en-US"/>
          </a:p>
        </p:txBody>
      </p:sp>
    </p:spTree>
    <p:extLst>
      <p:ext uri="{BB962C8B-B14F-4D97-AF65-F5344CB8AC3E}">
        <p14:creationId xmlns:p14="http://schemas.microsoft.com/office/powerpoint/2010/main" val="3326881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r>
              <a:rPr lang="en-US" dirty="0"/>
              <a:t>Another constraint is to </a:t>
            </a:r>
            <a:r>
              <a:rPr lang="en-US" dirty="0" err="1"/>
              <a:t>maximise</a:t>
            </a:r>
            <a:r>
              <a:rPr lang="en-US" dirty="0"/>
              <a:t> the returns-to-risk ratio. The optimal tangency portfolio is shown as a blue dot, as the intersection between the capital market line and the efficient frontier.</a:t>
            </a:r>
          </a:p>
        </p:txBody>
      </p:sp>
      <p:sp>
        <p:nvSpPr>
          <p:cNvPr id="4" name="Slide Number Placeholder 3"/>
          <p:cNvSpPr>
            <a:spLocks noGrp="1"/>
          </p:cNvSpPr>
          <p:nvPr>
            <p:ph type="sldNum" sz="quarter" idx="5"/>
          </p:nvPr>
        </p:nvSpPr>
        <p:spPr/>
        <p:txBody>
          <a:bodyPr/>
          <a:lstStyle/>
          <a:p>
            <a:fld id="{758E6059-CF30-4B36-A604-B0F251D33A5E}" type="slidenum">
              <a:rPr lang="en-US" smtClean="0"/>
              <a:t>36</a:t>
            </a:fld>
            <a:endParaRPr lang="en-US"/>
          </a:p>
        </p:txBody>
      </p:sp>
    </p:spTree>
    <p:extLst>
      <p:ext uri="{BB962C8B-B14F-4D97-AF65-F5344CB8AC3E}">
        <p14:creationId xmlns:p14="http://schemas.microsoft.com/office/powerpoint/2010/main" val="2518130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r>
              <a:rPr lang="en-US" dirty="0"/>
              <a:t>Finally, customers may wish to overweight or underweight specific factors or sectors. For example, he wishes to invest more in blue chip stocks but avoid the tech sector.</a:t>
            </a:r>
          </a:p>
          <a:p>
            <a:endParaRPr lang="en-US" dirty="0"/>
          </a:p>
          <a:p>
            <a:r>
              <a:rPr lang="en-US" dirty="0"/>
              <a:t>This will constrain our efficient frontier as shown, and we can proceed to calculate the optimal portfolio.</a:t>
            </a:r>
          </a:p>
          <a:p>
            <a:endParaRPr lang="en-US" dirty="0"/>
          </a:p>
          <a:p>
            <a:r>
              <a:rPr lang="en-US" dirty="0"/>
              <a:t>As demonstrated, our Portfolio Optimizer brings </a:t>
            </a:r>
            <a:r>
              <a:rPr lang="en-US" b="1" dirty="0"/>
              <a:t>sophisticated institutional technologies </a:t>
            </a:r>
            <a:r>
              <a:rPr lang="en-US" dirty="0"/>
              <a:t>into the </a:t>
            </a:r>
            <a:r>
              <a:rPr lang="en-US" b="1" dirty="0"/>
              <a:t>hands of retail investors</a:t>
            </a:r>
            <a:r>
              <a:rPr lang="en-US" dirty="0"/>
              <a:t>, providing them </a:t>
            </a:r>
            <a:r>
              <a:rPr lang="en-US" b="1" dirty="0"/>
              <a:t>one-click access </a:t>
            </a:r>
            <a:r>
              <a:rPr lang="en-US" dirty="0"/>
              <a:t>to these </a:t>
            </a:r>
            <a:r>
              <a:rPr lang="en-US" b="1" dirty="0"/>
              <a:t>powerful tools</a:t>
            </a:r>
            <a:r>
              <a:rPr lang="en-US" dirty="0"/>
              <a:t>. We use </a:t>
            </a:r>
            <a:r>
              <a:rPr lang="en-US" b="1" dirty="0"/>
              <a:t>Machine Learning</a:t>
            </a:r>
            <a:r>
              <a:rPr lang="en-US" dirty="0"/>
              <a:t> not to </a:t>
            </a:r>
            <a:r>
              <a:rPr lang="en-US" b="1" dirty="0"/>
              <a:t>override</a:t>
            </a:r>
            <a:r>
              <a:rPr lang="en-US" dirty="0"/>
              <a:t> human control, but to </a:t>
            </a:r>
            <a:r>
              <a:rPr lang="en-US" b="1" dirty="0"/>
              <a:t>augment</a:t>
            </a:r>
            <a:r>
              <a:rPr lang="en-US" dirty="0"/>
              <a:t> and enhance the investing process.</a:t>
            </a:r>
          </a:p>
          <a:p>
            <a:endParaRPr lang="en-US" dirty="0"/>
          </a:p>
          <a:p>
            <a:r>
              <a:rPr lang="en-US" dirty="0"/>
              <a:t>We believe this adds tremendous </a:t>
            </a:r>
            <a:r>
              <a:rPr lang="en-US" b="1" dirty="0"/>
              <a:t>value</a:t>
            </a:r>
            <a:r>
              <a:rPr lang="en-US" dirty="0"/>
              <a:t> to </a:t>
            </a:r>
            <a:r>
              <a:rPr lang="en-US" b="1" dirty="0"/>
              <a:t>customer experience and brand loyalty</a:t>
            </a:r>
            <a:r>
              <a:rPr lang="en-US" dirty="0"/>
              <a:t>.</a:t>
            </a:r>
          </a:p>
        </p:txBody>
      </p:sp>
      <p:sp>
        <p:nvSpPr>
          <p:cNvPr id="4" name="Slide Number Placeholder 3"/>
          <p:cNvSpPr>
            <a:spLocks noGrp="1"/>
          </p:cNvSpPr>
          <p:nvPr>
            <p:ph type="sldNum" sz="quarter" idx="5"/>
          </p:nvPr>
        </p:nvSpPr>
        <p:spPr/>
        <p:txBody>
          <a:bodyPr/>
          <a:lstStyle/>
          <a:p>
            <a:fld id="{758E6059-CF30-4B36-A604-B0F251D33A5E}" type="slidenum">
              <a:rPr lang="en-US" smtClean="0"/>
              <a:t>37</a:t>
            </a:fld>
            <a:endParaRPr lang="en-US"/>
          </a:p>
        </p:txBody>
      </p:sp>
    </p:spTree>
    <p:extLst>
      <p:ext uri="{BB962C8B-B14F-4D97-AF65-F5344CB8AC3E}">
        <p14:creationId xmlns:p14="http://schemas.microsoft.com/office/powerpoint/2010/main" val="2201113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58E6059-CF30-4B36-A604-B0F251D33A5E}" type="slidenum">
              <a:rPr lang="en-US" smtClean="0"/>
              <a:t>38</a:t>
            </a:fld>
            <a:endParaRPr lang="en-US"/>
          </a:p>
        </p:txBody>
      </p:sp>
    </p:spTree>
    <p:extLst>
      <p:ext uri="{BB962C8B-B14F-4D97-AF65-F5344CB8AC3E}">
        <p14:creationId xmlns:p14="http://schemas.microsoft.com/office/powerpoint/2010/main" val="2496296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39</a:t>
            </a:fld>
            <a:endParaRPr lang="en-US"/>
          </a:p>
        </p:txBody>
      </p:sp>
    </p:spTree>
    <p:extLst>
      <p:ext uri="{BB962C8B-B14F-4D97-AF65-F5344CB8AC3E}">
        <p14:creationId xmlns:p14="http://schemas.microsoft.com/office/powerpoint/2010/main" val="402897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E6059-CF30-4B36-A604-B0F251D33A5E}" type="slidenum">
              <a:rPr lang="en-US" smtClean="0"/>
              <a:t>4</a:t>
            </a:fld>
            <a:endParaRPr lang="en-US"/>
          </a:p>
        </p:txBody>
      </p:sp>
    </p:spTree>
    <p:extLst>
      <p:ext uri="{BB962C8B-B14F-4D97-AF65-F5344CB8AC3E}">
        <p14:creationId xmlns:p14="http://schemas.microsoft.com/office/powerpoint/2010/main" val="473044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40</a:t>
            </a:fld>
            <a:endParaRPr lang="en-US"/>
          </a:p>
        </p:txBody>
      </p:sp>
    </p:spTree>
    <p:extLst>
      <p:ext uri="{BB962C8B-B14F-4D97-AF65-F5344CB8AC3E}">
        <p14:creationId xmlns:p14="http://schemas.microsoft.com/office/powerpoint/2010/main" val="3310804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41</a:t>
            </a:fld>
            <a:endParaRPr lang="en-US"/>
          </a:p>
        </p:txBody>
      </p:sp>
    </p:spTree>
    <p:extLst>
      <p:ext uri="{BB962C8B-B14F-4D97-AF65-F5344CB8AC3E}">
        <p14:creationId xmlns:p14="http://schemas.microsoft.com/office/powerpoint/2010/main" val="1891479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42</a:t>
            </a:fld>
            <a:endParaRPr lang="en-US"/>
          </a:p>
        </p:txBody>
      </p:sp>
    </p:spTree>
    <p:extLst>
      <p:ext uri="{BB962C8B-B14F-4D97-AF65-F5344CB8AC3E}">
        <p14:creationId xmlns:p14="http://schemas.microsoft.com/office/powerpoint/2010/main" val="833016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58E6059-CF30-4B36-A604-B0F251D33A5E}" type="slidenum">
              <a:rPr lang="en-US" smtClean="0"/>
              <a:t>43</a:t>
            </a:fld>
            <a:endParaRPr lang="en-US"/>
          </a:p>
        </p:txBody>
      </p:sp>
    </p:spTree>
    <p:extLst>
      <p:ext uri="{BB962C8B-B14F-4D97-AF65-F5344CB8AC3E}">
        <p14:creationId xmlns:p14="http://schemas.microsoft.com/office/powerpoint/2010/main" val="1653157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44</a:t>
            </a:fld>
            <a:endParaRPr lang="en-US"/>
          </a:p>
        </p:txBody>
      </p:sp>
    </p:spTree>
    <p:extLst>
      <p:ext uri="{BB962C8B-B14F-4D97-AF65-F5344CB8AC3E}">
        <p14:creationId xmlns:p14="http://schemas.microsoft.com/office/powerpoint/2010/main" val="1403382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br>
              <a:rPr lang="en-US" b="0" dirty="0">
                <a:effectLst/>
              </a:rPr>
            </a:br>
            <a:r>
              <a:rPr lang="en-US" sz="1200" b="0" i="0" u="none" strike="noStrike" kern="1200" dirty="0">
                <a:solidFill>
                  <a:schemeClr val="tx1"/>
                </a:solidFill>
                <a:effectLst/>
                <a:latin typeface="+mn-lt"/>
                <a:ea typeface="+mn-ea"/>
                <a:cs typeface="+mn-cs"/>
              </a:rPr>
              <a:t>Constant Sum</a:t>
            </a:r>
            <a:endParaRPr lang="en-US" b="0" dirty="0">
              <a:effectLst/>
            </a:endParaRPr>
          </a:p>
          <a:p>
            <a:pPr rtl="0"/>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45</a:t>
            </a:fld>
            <a:endParaRPr lang="en-US"/>
          </a:p>
        </p:txBody>
      </p:sp>
    </p:spTree>
    <p:extLst>
      <p:ext uri="{BB962C8B-B14F-4D97-AF65-F5344CB8AC3E}">
        <p14:creationId xmlns:p14="http://schemas.microsoft.com/office/powerpoint/2010/main" val="3111698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br>
              <a:rPr lang="en-US" b="0" dirty="0">
                <a:effectLst/>
              </a:rPr>
            </a:br>
            <a:r>
              <a:rPr lang="en-US" sz="1200" b="0" i="0" u="none" strike="noStrike" kern="1200" dirty="0">
                <a:solidFill>
                  <a:schemeClr val="tx1"/>
                </a:solidFill>
                <a:effectLst/>
                <a:latin typeface="+mn-lt"/>
                <a:ea typeface="+mn-ea"/>
                <a:cs typeface="+mn-cs"/>
              </a:rPr>
              <a:t>Constant Sum</a:t>
            </a:r>
            <a:endParaRPr lang="en-US" b="0" dirty="0">
              <a:effectLst/>
            </a:endParaRPr>
          </a:p>
          <a:p>
            <a:pPr rtl="0"/>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46</a:t>
            </a:fld>
            <a:endParaRPr lang="en-US"/>
          </a:p>
        </p:txBody>
      </p:sp>
    </p:spTree>
    <p:extLst>
      <p:ext uri="{BB962C8B-B14F-4D97-AF65-F5344CB8AC3E}">
        <p14:creationId xmlns:p14="http://schemas.microsoft.com/office/powerpoint/2010/main" val="2241711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rtl="0"/>
            <a:br>
              <a:rPr lang="en-US" b="0" dirty="0">
                <a:effectLst/>
              </a:rPr>
            </a:br>
            <a:r>
              <a:rPr lang="en-US" sz="1200" b="0" i="0" u="none" strike="noStrike" kern="1200" dirty="0">
                <a:solidFill>
                  <a:schemeClr val="tx1"/>
                </a:solidFill>
                <a:effectLst/>
                <a:latin typeface="+mn-lt"/>
                <a:ea typeface="+mn-ea"/>
                <a:cs typeface="+mn-cs"/>
              </a:rPr>
              <a:t>Constant Sum</a:t>
            </a:r>
            <a:endParaRPr lang="en-US" b="0" dirty="0">
              <a:effectLst/>
            </a:endParaRPr>
          </a:p>
          <a:p>
            <a:pPr rtl="0"/>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47</a:t>
            </a:fld>
            <a:endParaRPr lang="en-US"/>
          </a:p>
        </p:txBody>
      </p:sp>
    </p:spTree>
    <p:extLst>
      <p:ext uri="{BB962C8B-B14F-4D97-AF65-F5344CB8AC3E}">
        <p14:creationId xmlns:p14="http://schemas.microsoft.com/office/powerpoint/2010/main" val="4088447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758E6059-CF30-4B36-A604-B0F251D33A5E}" type="slidenum">
              <a:rPr lang="en-US" smtClean="0"/>
              <a:t>48</a:t>
            </a:fld>
            <a:endParaRPr lang="en-US"/>
          </a:p>
        </p:txBody>
      </p:sp>
    </p:spTree>
    <p:extLst>
      <p:ext uri="{BB962C8B-B14F-4D97-AF65-F5344CB8AC3E}">
        <p14:creationId xmlns:p14="http://schemas.microsoft.com/office/powerpoint/2010/main" val="2359063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758E6059-CF30-4B36-A604-B0F251D33A5E}" type="slidenum">
              <a:rPr lang="en-US" smtClean="0"/>
              <a:t>49</a:t>
            </a:fld>
            <a:endParaRPr lang="en-US"/>
          </a:p>
        </p:txBody>
      </p:sp>
    </p:spTree>
    <p:extLst>
      <p:ext uri="{BB962C8B-B14F-4D97-AF65-F5344CB8AC3E}">
        <p14:creationId xmlns:p14="http://schemas.microsoft.com/office/powerpoint/2010/main" val="413876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E6059-CF30-4B36-A604-B0F251D33A5E}" type="slidenum">
              <a:rPr lang="en-US" smtClean="0"/>
              <a:t>5</a:t>
            </a:fld>
            <a:endParaRPr lang="en-US"/>
          </a:p>
        </p:txBody>
      </p:sp>
    </p:spTree>
    <p:extLst>
      <p:ext uri="{BB962C8B-B14F-4D97-AF65-F5344CB8AC3E}">
        <p14:creationId xmlns:p14="http://schemas.microsoft.com/office/powerpoint/2010/main" val="1866923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50</a:t>
            </a:fld>
            <a:endParaRPr lang="en-US"/>
          </a:p>
        </p:txBody>
      </p:sp>
    </p:spTree>
    <p:extLst>
      <p:ext uri="{BB962C8B-B14F-4D97-AF65-F5344CB8AC3E}">
        <p14:creationId xmlns:p14="http://schemas.microsoft.com/office/powerpoint/2010/main" val="2810124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758E6059-CF30-4B36-A604-B0F251D33A5E}" type="slidenum">
              <a:rPr lang="en-US" smtClean="0"/>
              <a:t>51</a:t>
            </a:fld>
            <a:endParaRPr lang="en-US"/>
          </a:p>
        </p:txBody>
      </p:sp>
    </p:spTree>
    <p:extLst>
      <p:ext uri="{BB962C8B-B14F-4D97-AF65-F5344CB8AC3E}">
        <p14:creationId xmlns:p14="http://schemas.microsoft.com/office/powerpoint/2010/main" val="4200661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758E6059-CF30-4B36-A604-B0F251D33A5E}" type="slidenum">
              <a:rPr lang="en-US" smtClean="0"/>
              <a:t>52</a:t>
            </a:fld>
            <a:endParaRPr lang="en-US"/>
          </a:p>
        </p:txBody>
      </p:sp>
    </p:spTree>
    <p:extLst>
      <p:ext uri="{BB962C8B-B14F-4D97-AF65-F5344CB8AC3E}">
        <p14:creationId xmlns:p14="http://schemas.microsoft.com/office/powerpoint/2010/main" val="35736883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758E6059-CF30-4B36-A604-B0F251D33A5E}" type="slidenum">
              <a:rPr lang="en-US" smtClean="0"/>
              <a:t>53</a:t>
            </a:fld>
            <a:endParaRPr lang="en-US"/>
          </a:p>
        </p:txBody>
      </p:sp>
    </p:spTree>
    <p:extLst>
      <p:ext uri="{BB962C8B-B14F-4D97-AF65-F5344CB8AC3E}">
        <p14:creationId xmlns:p14="http://schemas.microsoft.com/office/powerpoint/2010/main" val="185667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E6059-CF30-4B36-A604-B0F251D33A5E}" type="slidenum">
              <a:rPr lang="en-US" smtClean="0"/>
              <a:t>6</a:t>
            </a:fld>
            <a:endParaRPr lang="en-US"/>
          </a:p>
        </p:txBody>
      </p:sp>
    </p:spTree>
    <p:extLst>
      <p:ext uri="{BB962C8B-B14F-4D97-AF65-F5344CB8AC3E}">
        <p14:creationId xmlns:p14="http://schemas.microsoft.com/office/powerpoint/2010/main" val="80116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E6059-CF30-4B36-A604-B0F251D33A5E}" type="slidenum">
              <a:rPr lang="en-US" smtClean="0"/>
              <a:t>7</a:t>
            </a:fld>
            <a:endParaRPr lang="en-US"/>
          </a:p>
        </p:txBody>
      </p:sp>
    </p:spTree>
    <p:extLst>
      <p:ext uri="{BB962C8B-B14F-4D97-AF65-F5344CB8AC3E}">
        <p14:creationId xmlns:p14="http://schemas.microsoft.com/office/powerpoint/2010/main" val="178707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SG" dirty="0"/>
              <a:t>To address these multifaceted issues, we propose an integrated investment solution that provides (1) intelligent stock recommendations, and (2) dynamic portfolio construction.</a:t>
            </a:r>
          </a:p>
        </p:txBody>
      </p:sp>
      <p:sp>
        <p:nvSpPr>
          <p:cNvPr id="4" name="Slide Number Placeholder 3"/>
          <p:cNvSpPr>
            <a:spLocks noGrp="1"/>
          </p:cNvSpPr>
          <p:nvPr>
            <p:ph type="sldNum" sz="quarter" idx="5"/>
          </p:nvPr>
        </p:nvSpPr>
        <p:spPr/>
        <p:txBody>
          <a:bodyPr/>
          <a:lstStyle/>
          <a:p>
            <a:fld id="{758E6059-CF30-4B36-A604-B0F251D33A5E}" type="slidenum">
              <a:rPr lang="en-US" smtClean="0"/>
              <a:t>8</a:t>
            </a:fld>
            <a:endParaRPr lang="en-US"/>
          </a:p>
        </p:txBody>
      </p:sp>
    </p:spTree>
    <p:extLst>
      <p:ext uri="{BB962C8B-B14F-4D97-AF65-F5344CB8AC3E}">
        <p14:creationId xmlns:p14="http://schemas.microsoft.com/office/powerpoint/2010/main" val="3931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The first part of our solution is the personalized stock recommendation tool - Alpha Analyzer.</a:t>
            </a:r>
          </a:p>
          <a:p>
            <a:endParaRPr lang="en-US" dirty="0"/>
          </a:p>
          <a:p>
            <a:r>
              <a:rPr lang="en-US" dirty="0"/>
              <a:t>Using Machine Learning, the Alpha Analyzer classifies stocks into various themes, called Alpha Factors. For example, it can identify value stocks or stocks with good profitability.</a:t>
            </a:r>
          </a:p>
          <a:p>
            <a:endParaRPr lang="en-US" dirty="0"/>
          </a:p>
          <a:p>
            <a:r>
              <a:rPr lang="en-US" dirty="0"/>
              <a:t>This information is displayed visually with intuitive motifs, that provide customers an overview of a stock, at a glance. </a:t>
            </a:r>
          </a:p>
          <a:p>
            <a:endParaRPr lang="en-US" dirty="0"/>
          </a:p>
          <a:p>
            <a:r>
              <a:rPr lang="en-US" dirty="0"/>
              <a:t>Based on the investment preferences of customers, the Alpha Analyzer makes personalized stock recommendations. Customers can use these recommendations to select the stocks they wish to invest in.</a:t>
            </a:r>
            <a:br>
              <a:rPr lang="en-US" dirty="0"/>
            </a:br>
            <a:endParaRPr lang="en-US" dirty="0"/>
          </a:p>
        </p:txBody>
      </p:sp>
      <p:sp>
        <p:nvSpPr>
          <p:cNvPr id="4" name="Slide Number Placeholder 3"/>
          <p:cNvSpPr>
            <a:spLocks noGrp="1"/>
          </p:cNvSpPr>
          <p:nvPr>
            <p:ph type="sldNum" sz="quarter" idx="5"/>
          </p:nvPr>
        </p:nvSpPr>
        <p:spPr/>
        <p:txBody>
          <a:bodyPr/>
          <a:lstStyle/>
          <a:p>
            <a:fld id="{758E6059-CF30-4B36-A604-B0F251D33A5E}" type="slidenum">
              <a:rPr lang="en-US" smtClean="0"/>
              <a:t>9</a:t>
            </a:fld>
            <a:endParaRPr lang="en-US"/>
          </a:p>
        </p:txBody>
      </p:sp>
    </p:spTree>
    <p:extLst>
      <p:ext uri="{BB962C8B-B14F-4D97-AF65-F5344CB8AC3E}">
        <p14:creationId xmlns:p14="http://schemas.microsoft.com/office/powerpoint/2010/main" val="295502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213B-52AB-4498-A2EB-F074001A4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2D9A43-909F-4B14-94C1-4D0D7B761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872A1F-2C5E-48A1-AE49-EF0C8E1B35DE}"/>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5" name="Footer Placeholder 4">
            <a:extLst>
              <a:ext uri="{FF2B5EF4-FFF2-40B4-BE49-F238E27FC236}">
                <a16:creationId xmlns:a16="http://schemas.microsoft.com/office/drawing/2014/main" id="{9481A46E-8FFB-4917-A5AF-D96D5A7B7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8E98A-7F2B-4B95-8C93-77038B187215}"/>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207209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5A35-8D6D-4D74-A4E4-CF95F71BE5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A866F-3503-4450-9FB4-A3DB4E9553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67218-8B61-4420-819F-54CC677D3D6F}"/>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5" name="Footer Placeholder 4">
            <a:extLst>
              <a:ext uri="{FF2B5EF4-FFF2-40B4-BE49-F238E27FC236}">
                <a16:creationId xmlns:a16="http://schemas.microsoft.com/office/drawing/2014/main" id="{18CDE6D8-14EE-4162-8156-5895EE99B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DE4BC-FFEB-4006-A57B-B04E03565B18}"/>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399670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EABF2-C681-49E0-88EA-3F4EA9461F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4A50EE-9919-4930-8D14-9EB48003EB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827AC-9B83-46FE-828E-42FE973D6117}"/>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5" name="Footer Placeholder 4">
            <a:extLst>
              <a:ext uri="{FF2B5EF4-FFF2-40B4-BE49-F238E27FC236}">
                <a16:creationId xmlns:a16="http://schemas.microsoft.com/office/drawing/2014/main" id="{99BEDB7D-D156-448E-88A2-6842FA838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6E43A-F113-4882-906A-B50A73DA4695}"/>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13979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c 1">
  <p:cSld name="Rec 1">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28597" y="69451"/>
            <a:ext cx="11669200" cy="7024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300"/>
              <a:buFont typeface="Questrial"/>
              <a:buNone/>
              <a:defRPr sz="4400" b="1"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73" name="Google Shape;73;p16"/>
          <p:cNvSpPr txBox="1">
            <a:spLocks noGrp="1"/>
          </p:cNvSpPr>
          <p:nvPr>
            <p:ph type="sldNum" idx="12"/>
          </p:nvPr>
        </p:nvSpPr>
        <p:spPr>
          <a:xfrm>
            <a:off x="11634952" y="6514479"/>
            <a:ext cx="557200" cy="365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600">
                <a:solidFill>
                  <a:schemeClr val="dk1"/>
                </a:solidFill>
                <a:latin typeface="Questrial"/>
                <a:ea typeface="Questrial"/>
                <a:cs typeface="Questrial"/>
                <a:sym typeface="Questrial"/>
              </a:defRPr>
            </a:lvl1pPr>
            <a:lvl2pPr marL="0" marR="0" lvl="1" indent="0" algn="r" rtl="0">
              <a:spcBef>
                <a:spcPts val="0"/>
              </a:spcBef>
              <a:buNone/>
              <a:defRPr sz="1600">
                <a:solidFill>
                  <a:schemeClr val="dk1"/>
                </a:solidFill>
                <a:latin typeface="Questrial"/>
                <a:ea typeface="Questrial"/>
                <a:cs typeface="Questrial"/>
                <a:sym typeface="Questrial"/>
              </a:defRPr>
            </a:lvl2pPr>
            <a:lvl3pPr marL="0" marR="0" lvl="2" indent="0" algn="r" rtl="0">
              <a:spcBef>
                <a:spcPts val="0"/>
              </a:spcBef>
              <a:buNone/>
              <a:defRPr sz="1600">
                <a:solidFill>
                  <a:schemeClr val="dk1"/>
                </a:solidFill>
                <a:latin typeface="Questrial"/>
                <a:ea typeface="Questrial"/>
                <a:cs typeface="Questrial"/>
                <a:sym typeface="Questrial"/>
              </a:defRPr>
            </a:lvl3pPr>
            <a:lvl4pPr marL="0" marR="0" lvl="3" indent="0" algn="r" rtl="0">
              <a:spcBef>
                <a:spcPts val="0"/>
              </a:spcBef>
              <a:buNone/>
              <a:defRPr sz="1600">
                <a:solidFill>
                  <a:schemeClr val="dk1"/>
                </a:solidFill>
                <a:latin typeface="Questrial"/>
                <a:ea typeface="Questrial"/>
                <a:cs typeface="Questrial"/>
                <a:sym typeface="Questrial"/>
              </a:defRPr>
            </a:lvl4pPr>
            <a:lvl5pPr marL="0" marR="0" lvl="4" indent="0" algn="r" rtl="0">
              <a:spcBef>
                <a:spcPts val="0"/>
              </a:spcBef>
              <a:buNone/>
              <a:defRPr sz="1600">
                <a:solidFill>
                  <a:schemeClr val="dk1"/>
                </a:solidFill>
                <a:latin typeface="Questrial"/>
                <a:ea typeface="Questrial"/>
                <a:cs typeface="Questrial"/>
                <a:sym typeface="Questrial"/>
              </a:defRPr>
            </a:lvl5pPr>
            <a:lvl6pPr marL="0" marR="0" lvl="5" indent="0" algn="r" rtl="0">
              <a:spcBef>
                <a:spcPts val="0"/>
              </a:spcBef>
              <a:buNone/>
              <a:defRPr sz="1600">
                <a:solidFill>
                  <a:schemeClr val="dk1"/>
                </a:solidFill>
                <a:latin typeface="Questrial"/>
                <a:ea typeface="Questrial"/>
                <a:cs typeface="Questrial"/>
                <a:sym typeface="Questrial"/>
              </a:defRPr>
            </a:lvl6pPr>
            <a:lvl7pPr marL="0" marR="0" lvl="6" indent="0" algn="r" rtl="0">
              <a:spcBef>
                <a:spcPts val="0"/>
              </a:spcBef>
              <a:buNone/>
              <a:defRPr sz="1600">
                <a:solidFill>
                  <a:schemeClr val="dk1"/>
                </a:solidFill>
                <a:latin typeface="Questrial"/>
                <a:ea typeface="Questrial"/>
                <a:cs typeface="Questrial"/>
                <a:sym typeface="Questrial"/>
              </a:defRPr>
            </a:lvl7pPr>
            <a:lvl8pPr marL="0" marR="0" lvl="7" indent="0" algn="r" rtl="0">
              <a:spcBef>
                <a:spcPts val="0"/>
              </a:spcBef>
              <a:buNone/>
              <a:defRPr sz="1600">
                <a:solidFill>
                  <a:schemeClr val="dk1"/>
                </a:solidFill>
                <a:latin typeface="Questrial"/>
                <a:ea typeface="Questrial"/>
                <a:cs typeface="Questrial"/>
                <a:sym typeface="Questrial"/>
              </a:defRPr>
            </a:lvl8pPr>
            <a:lvl9pPr marL="0" marR="0" lvl="8" indent="0" algn="r" rtl="0">
              <a:spcBef>
                <a:spcPts val="0"/>
              </a:spcBef>
              <a:buNone/>
              <a:defRPr sz="1600">
                <a:solidFill>
                  <a:schemeClr val="dk1"/>
                </a:solidFill>
                <a:latin typeface="Questrial"/>
                <a:ea typeface="Questrial"/>
                <a:cs typeface="Questrial"/>
                <a:sym typeface="Questrial"/>
              </a:defRPr>
            </a:lvl9pPr>
          </a:lstStyle>
          <a:p>
            <a:fld id="{00000000-1234-1234-1234-123412341234}" type="slidenum">
              <a:rPr lang="en" smtClean="0"/>
              <a:pPr/>
              <a:t>‹#›</a:t>
            </a:fld>
            <a:endParaRPr lang="en"/>
          </a:p>
        </p:txBody>
      </p:sp>
      <p:sp>
        <p:nvSpPr>
          <p:cNvPr id="74" name="Google Shape;74;p16"/>
          <p:cNvSpPr txBox="1">
            <a:spLocks noGrp="1"/>
          </p:cNvSpPr>
          <p:nvPr>
            <p:ph type="body" idx="1"/>
          </p:nvPr>
        </p:nvSpPr>
        <p:spPr>
          <a:xfrm>
            <a:off x="228597" y="526971"/>
            <a:ext cx="11669200" cy="283200"/>
          </a:xfrm>
          <a:prstGeom prst="rect">
            <a:avLst/>
          </a:prstGeom>
          <a:noFill/>
          <a:ln>
            <a:noFill/>
          </a:ln>
        </p:spPr>
        <p:txBody>
          <a:bodyPr spcFirstLastPara="1" wrap="square" lIns="91425" tIns="91425" rIns="91425" bIns="91425" anchor="t" anchorCtr="0"/>
          <a:lstStyle>
            <a:lvl1pPr marL="609585" marR="0" lvl="0" indent="-304792" algn="l" rtl="0">
              <a:lnSpc>
                <a:spcPct val="90000"/>
              </a:lnSpc>
              <a:spcBef>
                <a:spcPts val="1000"/>
              </a:spcBef>
              <a:spcAft>
                <a:spcPts val="0"/>
              </a:spcAft>
              <a:buClr>
                <a:schemeClr val="dk2"/>
              </a:buClr>
              <a:buSzPts val="2000"/>
              <a:buFont typeface="Arial"/>
              <a:buNone/>
              <a:defRPr sz="2667" b="0" i="0" u="none" strike="noStrike" cap="none">
                <a:solidFill>
                  <a:schemeClr val="dk2"/>
                </a:solidFill>
                <a:latin typeface="Questrial"/>
                <a:ea typeface="Questrial"/>
                <a:cs typeface="Questrial"/>
                <a:sym typeface="Quest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estrial"/>
                <a:ea typeface="Questrial"/>
                <a:cs typeface="Questrial"/>
                <a:sym typeface="Questrial"/>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Questrial"/>
                <a:ea typeface="Questrial"/>
                <a:cs typeface="Questrial"/>
                <a:sym typeface="Questrial"/>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Questrial"/>
                <a:ea typeface="Questrial"/>
                <a:cs typeface="Questrial"/>
                <a:sym typeface="Questrial"/>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Questrial"/>
                <a:ea typeface="Questrial"/>
                <a:cs typeface="Questrial"/>
                <a:sym typeface="Questrial"/>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Questrial"/>
                <a:ea typeface="Questrial"/>
                <a:cs typeface="Questrial"/>
                <a:sym typeface="Questrial"/>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Questrial"/>
                <a:ea typeface="Questrial"/>
                <a:cs typeface="Questrial"/>
                <a:sym typeface="Questrial"/>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Questrial"/>
                <a:ea typeface="Questrial"/>
                <a:cs typeface="Questrial"/>
                <a:sym typeface="Questrial"/>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Questrial"/>
                <a:ea typeface="Questrial"/>
                <a:cs typeface="Questrial"/>
                <a:sym typeface="Questrial"/>
              </a:defRPr>
            </a:lvl9pPr>
          </a:lstStyle>
          <a:p>
            <a:endParaRPr/>
          </a:p>
        </p:txBody>
      </p:sp>
      <p:graphicFrame>
        <p:nvGraphicFramePr>
          <p:cNvPr id="75" name="Google Shape;75;p16"/>
          <p:cNvGraphicFramePr/>
          <p:nvPr/>
        </p:nvGraphicFramePr>
        <p:xfrm>
          <a:off x="504494" y="6537801"/>
          <a:ext cx="11077835" cy="292167"/>
        </p:xfrm>
        <a:graphic>
          <a:graphicData uri="http://schemas.openxmlformats.org/drawingml/2006/table">
            <a:tbl>
              <a:tblPr firstRow="1" bandRow="1">
                <a:noFill/>
              </a:tblPr>
              <a:tblGrid>
                <a:gridCol w="2215567">
                  <a:extLst>
                    <a:ext uri="{9D8B030D-6E8A-4147-A177-3AD203B41FA5}">
                      <a16:colId xmlns:a16="http://schemas.microsoft.com/office/drawing/2014/main" val="20000"/>
                    </a:ext>
                  </a:extLst>
                </a:gridCol>
                <a:gridCol w="2215567">
                  <a:extLst>
                    <a:ext uri="{9D8B030D-6E8A-4147-A177-3AD203B41FA5}">
                      <a16:colId xmlns:a16="http://schemas.microsoft.com/office/drawing/2014/main" val="20001"/>
                    </a:ext>
                  </a:extLst>
                </a:gridCol>
                <a:gridCol w="2215567">
                  <a:extLst>
                    <a:ext uri="{9D8B030D-6E8A-4147-A177-3AD203B41FA5}">
                      <a16:colId xmlns:a16="http://schemas.microsoft.com/office/drawing/2014/main" val="20002"/>
                    </a:ext>
                  </a:extLst>
                </a:gridCol>
                <a:gridCol w="2215567">
                  <a:extLst>
                    <a:ext uri="{9D8B030D-6E8A-4147-A177-3AD203B41FA5}">
                      <a16:colId xmlns:a16="http://schemas.microsoft.com/office/drawing/2014/main" val="20003"/>
                    </a:ext>
                  </a:extLst>
                </a:gridCol>
                <a:gridCol w="2215567">
                  <a:extLst>
                    <a:ext uri="{9D8B030D-6E8A-4147-A177-3AD203B41FA5}">
                      <a16:colId xmlns:a16="http://schemas.microsoft.com/office/drawing/2014/main" val="20004"/>
                    </a:ext>
                  </a:extLst>
                </a:gridCol>
              </a:tblGrid>
              <a:tr h="292167">
                <a:tc>
                  <a:txBody>
                    <a:bodyPr/>
                    <a:lstStyle/>
                    <a:p>
                      <a:pPr marL="0" marR="0" lvl="0" indent="0" algn="ctr" rtl="0">
                        <a:spcBef>
                          <a:spcPts val="0"/>
                        </a:spcBef>
                        <a:spcAft>
                          <a:spcPts val="0"/>
                        </a:spcAft>
                        <a:buNone/>
                      </a:pPr>
                      <a:r>
                        <a:rPr lang="en" sz="1200" b="0">
                          <a:solidFill>
                            <a:schemeClr val="dk1"/>
                          </a:solidFill>
                          <a:latin typeface="Questrial"/>
                          <a:ea typeface="Questrial"/>
                          <a:cs typeface="Questrial"/>
                          <a:sym typeface="Questrial"/>
                        </a:rPr>
                        <a:t>Problem</a:t>
                      </a:r>
                      <a:endParaRPr sz="1200" b="0" u="none" strike="noStrike" cap="none">
                        <a:solidFill>
                          <a:schemeClr val="dk1"/>
                        </a:solidFill>
                        <a:latin typeface="Questrial"/>
                        <a:ea typeface="Questrial"/>
                        <a:cs typeface="Questrial"/>
                        <a:sym typeface="Questrial"/>
                      </a:endParaRPr>
                    </a:p>
                  </a:txBody>
                  <a:tcPr marL="121933" marR="121933" marT="45733" marB="45733">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1200">
                          <a:solidFill>
                            <a:schemeClr val="dk1"/>
                          </a:solidFill>
                          <a:latin typeface="Questrial"/>
                          <a:ea typeface="Questrial"/>
                          <a:cs typeface="Questrial"/>
                          <a:sym typeface="Questrial"/>
                        </a:rPr>
                        <a:t>Solution</a:t>
                      </a:r>
                      <a:endParaRPr sz="1200" u="none" strike="noStrike" cap="none">
                        <a:solidFill>
                          <a:schemeClr val="dk1"/>
                        </a:solidFill>
                        <a:latin typeface="Questrial"/>
                        <a:ea typeface="Questrial"/>
                        <a:cs typeface="Questrial"/>
                        <a:sym typeface="Questrial"/>
                      </a:endParaRPr>
                    </a:p>
                  </a:txBody>
                  <a:tcPr marL="121933" marR="121933" marT="45733" marB="45733">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ctr" rtl="0">
                        <a:spcBef>
                          <a:spcPts val="0"/>
                        </a:spcBef>
                        <a:spcAft>
                          <a:spcPts val="0"/>
                        </a:spcAft>
                        <a:buNone/>
                      </a:pPr>
                      <a:r>
                        <a:rPr lang="en" sz="1200" b="0">
                          <a:solidFill>
                            <a:schemeClr val="dk1"/>
                          </a:solidFill>
                          <a:latin typeface="Questrial"/>
                          <a:ea typeface="Questrial"/>
                          <a:cs typeface="Questrial"/>
                          <a:sym typeface="Questrial"/>
                        </a:rPr>
                        <a:t>Results</a:t>
                      </a:r>
                      <a:endParaRPr sz="1200" b="0" u="none" strike="noStrike" cap="none">
                        <a:solidFill>
                          <a:schemeClr val="dk1"/>
                        </a:solidFill>
                        <a:latin typeface="Questrial"/>
                        <a:ea typeface="Questrial"/>
                        <a:cs typeface="Questrial"/>
                        <a:sym typeface="Questrial"/>
                      </a:endParaRPr>
                    </a:p>
                  </a:txBody>
                  <a:tcPr marL="121933" marR="121933" marT="45733" marB="45733">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200" b="0">
                          <a:solidFill>
                            <a:schemeClr val="dk1"/>
                          </a:solidFill>
                          <a:latin typeface="Questrial"/>
                          <a:ea typeface="Questrial"/>
                          <a:cs typeface="Questrial"/>
                          <a:sym typeface="Questrial"/>
                        </a:rPr>
                        <a:t>Demonstration</a:t>
                      </a:r>
                      <a:endParaRPr sz="1200" b="0" u="none" strike="noStrike" cap="none">
                        <a:solidFill>
                          <a:schemeClr val="dk1"/>
                        </a:solidFill>
                        <a:latin typeface="Questrial"/>
                        <a:ea typeface="Questrial"/>
                        <a:cs typeface="Questrial"/>
                        <a:sym typeface="Questrial"/>
                      </a:endParaRPr>
                    </a:p>
                  </a:txBody>
                  <a:tcPr marL="121933" marR="121933" marT="45733" marB="45733">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200" b="0">
                          <a:solidFill>
                            <a:schemeClr val="dk1"/>
                          </a:solidFill>
                          <a:latin typeface="Questrial"/>
                          <a:ea typeface="Questrial"/>
                          <a:cs typeface="Questrial"/>
                          <a:sym typeface="Questrial"/>
                        </a:rPr>
                        <a:t>Conclusion</a:t>
                      </a:r>
                      <a:endParaRPr sz="1200" b="0" u="none" strike="noStrike" cap="none">
                        <a:solidFill>
                          <a:schemeClr val="dk1"/>
                        </a:solidFill>
                        <a:latin typeface="Questrial"/>
                        <a:ea typeface="Questrial"/>
                        <a:cs typeface="Questrial"/>
                        <a:sym typeface="Questrial"/>
                      </a:endParaRPr>
                    </a:p>
                  </a:txBody>
                  <a:tcPr marL="121933" marR="121933" marT="45733" marB="45733">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76" name="Google Shape;76;p16"/>
          <p:cNvSpPr/>
          <p:nvPr/>
        </p:nvSpPr>
        <p:spPr>
          <a:xfrm>
            <a:off x="307817" y="6387300"/>
            <a:ext cx="11471200" cy="467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9700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4839-EC3D-4A79-B1C4-204FD5E578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BA0E1F-B19A-4F50-BDB3-5A7EADC4AD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0547-ACC9-40CE-B603-275199534D8E}"/>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5" name="Footer Placeholder 4">
            <a:extLst>
              <a:ext uri="{FF2B5EF4-FFF2-40B4-BE49-F238E27FC236}">
                <a16:creationId xmlns:a16="http://schemas.microsoft.com/office/drawing/2014/main" id="{64B70CE8-CBCD-42D3-87DC-BDF4D30C0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EB943-36A6-4AC3-9193-055F1F4CA474}"/>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84950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FB32-1DB0-4271-B994-4CC113716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507D-3988-48BD-874A-52BFFCD131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44C31D-DF60-4BFF-A2AD-8416B4328005}"/>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5" name="Footer Placeholder 4">
            <a:extLst>
              <a:ext uri="{FF2B5EF4-FFF2-40B4-BE49-F238E27FC236}">
                <a16:creationId xmlns:a16="http://schemas.microsoft.com/office/drawing/2014/main" id="{746D1194-E58F-4131-AD32-5A6A79192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E63B-32C3-4BFA-81BE-244B75F4DB0B}"/>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345779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C8D7-A490-4DAF-9ED0-3331318B2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72FF1-3ABC-4076-BADB-724768A74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1B18-E5F4-4782-AFD8-865604B335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BBD15-4CAE-4D58-9C80-95C5824790FF}"/>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6" name="Footer Placeholder 5">
            <a:extLst>
              <a:ext uri="{FF2B5EF4-FFF2-40B4-BE49-F238E27FC236}">
                <a16:creationId xmlns:a16="http://schemas.microsoft.com/office/drawing/2014/main" id="{B4AC622A-0CFD-46BD-A7A7-5953EE8C3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EDC85-4CA3-45A8-A9A7-678A0BA10D81}"/>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230415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45FC-D101-4B92-AAFA-6D9F33C7F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6A876-4912-49D8-93B0-EC00B37BF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4DF2D5-3106-442A-AC42-5B53EBC64C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08F0AE-DC6A-40C4-9990-78BC67710A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BF87AE-AC88-4448-9A22-927EBEEA75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CEDCD5-37BA-400F-9AA6-7D07DA025212}"/>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8" name="Footer Placeholder 7">
            <a:extLst>
              <a:ext uri="{FF2B5EF4-FFF2-40B4-BE49-F238E27FC236}">
                <a16:creationId xmlns:a16="http://schemas.microsoft.com/office/drawing/2014/main" id="{F2C69A34-AE01-4E80-8370-0F1B5800EA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646FF-B07C-4F01-89D0-F7FEB76F687B}"/>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409791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E9E5-7FF0-4807-B7B3-A16ECF9DC7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D0E9A0-D9E8-4A97-9D50-6FAFA2555C63}"/>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4" name="Footer Placeholder 3">
            <a:extLst>
              <a:ext uri="{FF2B5EF4-FFF2-40B4-BE49-F238E27FC236}">
                <a16:creationId xmlns:a16="http://schemas.microsoft.com/office/drawing/2014/main" id="{A7EB5E26-CB5B-4F68-BBEB-9BF03A1E85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F571E2-61F6-494C-8FFA-87054003DDC6}"/>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257290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3552D-86FA-4818-88F3-F48CC38B6A59}"/>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3" name="Footer Placeholder 2">
            <a:extLst>
              <a:ext uri="{FF2B5EF4-FFF2-40B4-BE49-F238E27FC236}">
                <a16:creationId xmlns:a16="http://schemas.microsoft.com/office/drawing/2014/main" id="{D1BB70DD-A10F-44A8-AE7F-72ADDCC0EF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23809-E656-4D87-86B2-BB929B1610E3}"/>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34490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A2D8-560D-40EE-BBBC-EE73D0E23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906813-822D-4FC4-B5C5-A0F99776A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8A0CF-8901-456C-A2D7-4370978C1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B0E5D1-5A84-4DA4-8933-912CA28DBD3E}"/>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6" name="Footer Placeholder 5">
            <a:extLst>
              <a:ext uri="{FF2B5EF4-FFF2-40B4-BE49-F238E27FC236}">
                <a16:creationId xmlns:a16="http://schemas.microsoft.com/office/drawing/2014/main" id="{F1E96C62-1344-4D55-B981-CB565BB90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0EA0C-08B5-4E8E-82CA-CCAC54ACDB01}"/>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33606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ED56-10A8-4E99-8FC1-B63C53D21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F2E422-FF31-4C16-9438-B429A98B8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B8176-7339-4A68-8151-7A2026305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C131D-35C1-4558-8526-94D5C234EE0F}"/>
              </a:ext>
            </a:extLst>
          </p:cNvPr>
          <p:cNvSpPr>
            <a:spLocks noGrp="1"/>
          </p:cNvSpPr>
          <p:nvPr>
            <p:ph type="dt" sz="half" idx="10"/>
          </p:nvPr>
        </p:nvSpPr>
        <p:spPr/>
        <p:txBody>
          <a:bodyPr/>
          <a:lstStyle/>
          <a:p>
            <a:fld id="{4BC7F65D-853A-49E6-ACB1-5EB3DFD7AA3D}" type="datetimeFigureOut">
              <a:rPr lang="en-US" smtClean="0"/>
              <a:t>11/8/2018</a:t>
            </a:fld>
            <a:endParaRPr lang="en-US"/>
          </a:p>
        </p:txBody>
      </p:sp>
      <p:sp>
        <p:nvSpPr>
          <p:cNvPr id="6" name="Footer Placeholder 5">
            <a:extLst>
              <a:ext uri="{FF2B5EF4-FFF2-40B4-BE49-F238E27FC236}">
                <a16:creationId xmlns:a16="http://schemas.microsoft.com/office/drawing/2014/main" id="{46AE1A8E-4ED9-4FF2-809E-58CEB5AC2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BD0BC-EE30-473A-87EF-BA4AA4D73579}"/>
              </a:ext>
            </a:extLst>
          </p:cNvPr>
          <p:cNvSpPr>
            <a:spLocks noGrp="1"/>
          </p:cNvSpPr>
          <p:nvPr>
            <p:ph type="sldNum" sz="quarter" idx="12"/>
          </p:nvPr>
        </p:nvSpPr>
        <p:spPr/>
        <p:txBody>
          <a:bodyPr/>
          <a:lstStyle/>
          <a:p>
            <a:fld id="{24816C53-C1D4-493A-8944-54D222578354}" type="slidenum">
              <a:rPr lang="en-US" smtClean="0"/>
              <a:t>‹#›</a:t>
            </a:fld>
            <a:endParaRPr lang="en-US"/>
          </a:p>
        </p:txBody>
      </p:sp>
    </p:spTree>
    <p:extLst>
      <p:ext uri="{BB962C8B-B14F-4D97-AF65-F5344CB8AC3E}">
        <p14:creationId xmlns:p14="http://schemas.microsoft.com/office/powerpoint/2010/main" val="25076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2C2DB-8734-4BE2-8E79-890F20F35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FFB227-E02C-4261-8AF8-F9D0E8D41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FBED3-E9C8-4E97-8472-0F8639549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7F65D-853A-49E6-ACB1-5EB3DFD7AA3D}" type="datetimeFigureOut">
              <a:rPr lang="en-US" smtClean="0"/>
              <a:t>11/8/2018</a:t>
            </a:fld>
            <a:endParaRPr lang="en-US"/>
          </a:p>
        </p:txBody>
      </p:sp>
      <p:sp>
        <p:nvSpPr>
          <p:cNvPr id="5" name="Footer Placeholder 4">
            <a:extLst>
              <a:ext uri="{FF2B5EF4-FFF2-40B4-BE49-F238E27FC236}">
                <a16:creationId xmlns:a16="http://schemas.microsoft.com/office/drawing/2014/main" id="{A6AA81D5-DCC4-4632-BF2E-A1E697B18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9B266D-A162-4DC8-829F-D0D885EE8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16C53-C1D4-493A-8944-54D222578354}" type="slidenum">
              <a:rPr lang="en-US" smtClean="0"/>
              <a:t>‹#›</a:t>
            </a:fld>
            <a:endParaRPr lang="en-US"/>
          </a:p>
        </p:txBody>
      </p:sp>
    </p:spTree>
    <p:extLst>
      <p:ext uri="{BB962C8B-B14F-4D97-AF65-F5344CB8AC3E}">
        <p14:creationId xmlns:p14="http://schemas.microsoft.com/office/powerpoint/2010/main" val="309792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tif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tiff"/><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01ED9B-02B2-4C43-8D31-D7769728D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8"/>
            <a:ext cx="6865280" cy="6865280"/>
          </a:xfrm>
          <a:prstGeom prst="rect">
            <a:avLst/>
          </a:prstGeom>
        </p:spPr>
      </p:pic>
      <p:sp>
        <p:nvSpPr>
          <p:cNvPr id="9" name="TextBox 8">
            <a:extLst>
              <a:ext uri="{FF2B5EF4-FFF2-40B4-BE49-F238E27FC236}">
                <a16:creationId xmlns:a16="http://schemas.microsoft.com/office/drawing/2014/main" id="{F5E9BC95-25D8-48E8-A338-0F899639751A}"/>
              </a:ext>
            </a:extLst>
          </p:cNvPr>
          <p:cNvSpPr txBox="1"/>
          <p:nvPr/>
        </p:nvSpPr>
        <p:spPr>
          <a:xfrm>
            <a:off x="6833076" y="4590897"/>
            <a:ext cx="4902901" cy="1569660"/>
          </a:xfrm>
          <a:prstGeom prst="rect">
            <a:avLst/>
          </a:prstGeom>
          <a:noFill/>
        </p:spPr>
        <p:txBody>
          <a:bodyPr wrap="square" rtlCol="0">
            <a:spAutoFit/>
          </a:bodyPr>
          <a:lstStyle/>
          <a:p>
            <a:pPr algn="r"/>
            <a:r>
              <a:rPr lang="en-US" sz="2000" dirty="0">
                <a:latin typeface="Raleway" panose="020B0503030101060003" pitchFamily="34" charset="0"/>
              </a:rPr>
              <a:t>Ho Kai </a:t>
            </a:r>
            <a:r>
              <a:rPr lang="en-US" sz="2000" dirty="0" err="1">
                <a:latin typeface="Raleway" panose="020B0503030101060003" pitchFamily="34" charset="0"/>
              </a:rPr>
              <a:t>Lun</a:t>
            </a:r>
            <a:endParaRPr lang="en-US" sz="2000" dirty="0">
              <a:latin typeface="Raleway" panose="020B0503030101060003" pitchFamily="34" charset="0"/>
            </a:endParaRPr>
          </a:p>
          <a:p>
            <a:pPr algn="r"/>
            <a:r>
              <a:rPr lang="en-US" sz="2000" dirty="0">
                <a:latin typeface="Raleway" panose="020B0503030101060003" pitchFamily="34" charset="0"/>
                <a:ea typeface="Cambria" panose="02040503050406030204" pitchFamily="18" charset="0"/>
              </a:rPr>
              <a:t>Chen Jingxuan</a:t>
            </a:r>
            <a:endParaRPr lang="de-DE" sz="2000" dirty="0">
              <a:latin typeface="Raleway" panose="020B0503030101060003" pitchFamily="34" charset="0"/>
              <a:ea typeface="Cambria" panose="02040503050406030204" pitchFamily="18" charset="0"/>
            </a:endParaRPr>
          </a:p>
          <a:p>
            <a:pPr algn="r"/>
            <a:endParaRPr lang="en-US" sz="2000" dirty="0">
              <a:latin typeface="Raleway" panose="020B0503030101060003" pitchFamily="34" charset="0"/>
              <a:ea typeface="Cambria" panose="02040503050406030204" pitchFamily="18" charset="0"/>
            </a:endParaRPr>
          </a:p>
          <a:p>
            <a:pPr algn="r"/>
            <a:endParaRPr lang="en-US" dirty="0">
              <a:latin typeface="Raleway" panose="020B0503030101060003" pitchFamily="34" charset="0"/>
              <a:ea typeface="Cambria" panose="02040503050406030204" pitchFamily="18" charset="0"/>
            </a:endParaRPr>
          </a:p>
          <a:p>
            <a:pPr algn="r"/>
            <a:endParaRPr lang="en-US" dirty="0">
              <a:latin typeface="Raleway" panose="020B0503030101060003" pitchFamily="34" charset="0"/>
              <a:ea typeface="Cambria" panose="02040503050406030204" pitchFamily="18" charset="0"/>
            </a:endParaRPr>
          </a:p>
        </p:txBody>
      </p:sp>
      <p:sp>
        <p:nvSpPr>
          <p:cNvPr id="7" name="TextBox 6">
            <a:extLst>
              <a:ext uri="{FF2B5EF4-FFF2-40B4-BE49-F238E27FC236}">
                <a16:creationId xmlns:a16="http://schemas.microsoft.com/office/drawing/2014/main" id="{52D52DF4-AFB3-4C17-BC04-BB64812DD1C5}"/>
              </a:ext>
            </a:extLst>
          </p:cNvPr>
          <p:cNvSpPr txBox="1"/>
          <p:nvPr/>
        </p:nvSpPr>
        <p:spPr>
          <a:xfrm>
            <a:off x="7436731" y="3406126"/>
            <a:ext cx="4299246" cy="646331"/>
          </a:xfrm>
          <a:prstGeom prst="rect">
            <a:avLst/>
          </a:prstGeom>
          <a:noFill/>
        </p:spPr>
        <p:txBody>
          <a:bodyPr wrap="square" rtlCol="0">
            <a:spAutoFit/>
          </a:bodyPr>
          <a:lstStyle/>
          <a:p>
            <a:pPr algn="r"/>
            <a:r>
              <a:rPr lang="en-US" sz="3600" dirty="0">
                <a:latin typeface="Bahnschrift SemiBold" panose="020B0502040204020203" pitchFamily="34" charset="0"/>
                <a:ea typeface="Cambria" panose="02040503050406030204" pitchFamily="18" charset="0"/>
              </a:rPr>
              <a:t>Bionic Finance</a:t>
            </a:r>
          </a:p>
        </p:txBody>
      </p:sp>
    </p:spTree>
    <p:extLst>
      <p:ext uri="{BB962C8B-B14F-4D97-AF65-F5344CB8AC3E}">
        <p14:creationId xmlns:p14="http://schemas.microsoft.com/office/powerpoint/2010/main" val="82038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838200" y="18255"/>
            <a:ext cx="10515600" cy="1325563"/>
          </a:xfrm>
        </p:spPr>
        <p:txBody>
          <a:bodyPr>
            <a:normAutofit fontScale="90000"/>
          </a:bodyPr>
          <a:lstStyle/>
          <a:p>
            <a:pPr algn="ctr"/>
            <a:r>
              <a:rPr lang="en-US" sz="5400" dirty="0">
                <a:latin typeface="Bahnschrift SemiBold" panose="020B0502040204020203" pitchFamily="34" charset="0"/>
              </a:rPr>
              <a:t>SOLUTION: </a:t>
            </a:r>
            <a:r>
              <a:rPr lang="en-US" sz="6000" dirty="0">
                <a:solidFill>
                  <a:schemeClr val="accent4"/>
                </a:solidFill>
                <a:latin typeface="Bahnschrift SemiBold" panose="020B0502040204020203" pitchFamily="34" charset="0"/>
              </a:rPr>
              <a:t>PORTFOLIO OPTIMISER</a:t>
            </a:r>
          </a:p>
        </p:txBody>
      </p:sp>
      <p:sp>
        <p:nvSpPr>
          <p:cNvPr id="6" name="Rectangle 5">
            <a:extLst>
              <a:ext uri="{FF2B5EF4-FFF2-40B4-BE49-F238E27FC236}">
                <a16:creationId xmlns:a16="http://schemas.microsoft.com/office/drawing/2014/main" id="{BBC38348-3CD3-4908-8865-62B4A403CD76}"/>
              </a:ext>
            </a:extLst>
          </p:cNvPr>
          <p:cNvSpPr/>
          <p:nvPr/>
        </p:nvSpPr>
        <p:spPr>
          <a:xfrm>
            <a:off x="675562" y="2442843"/>
            <a:ext cx="3203438" cy="29292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00CBD6A-4A25-4CB4-929C-87F451767346}"/>
              </a:ext>
            </a:extLst>
          </p:cNvPr>
          <p:cNvSpPr txBox="1"/>
          <p:nvPr/>
        </p:nvSpPr>
        <p:spPr>
          <a:xfrm>
            <a:off x="724305" y="5498356"/>
            <a:ext cx="3053751" cy="1200329"/>
          </a:xfrm>
          <a:prstGeom prst="rect">
            <a:avLst/>
          </a:prstGeom>
          <a:noFill/>
        </p:spPr>
        <p:txBody>
          <a:bodyPr wrap="square" rtlCol="0">
            <a:spAutoFit/>
          </a:bodyPr>
          <a:lstStyle/>
          <a:p>
            <a:pPr algn="ctr">
              <a:buClr>
                <a:srgbClr val="6DB328"/>
              </a:buClr>
            </a:pPr>
            <a:r>
              <a:rPr lang="en-US" dirty="0">
                <a:solidFill>
                  <a:srgbClr val="4C453F"/>
                </a:solidFill>
                <a:latin typeface="Raleway" panose="020B0503030101060003" pitchFamily="34" charset="0"/>
              </a:rPr>
              <a:t>Selection of stocks which yield maximum return while maintaining volatility within given thresholds</a:t>
            </a:r>
          </a:p>
        </p:txBody>
      </p:sp>
      <p:sp>
        <p:nvSpPr>
          <p:cNvPr id="9" name="TextBox 8">
            <a:extLst>
              <a:ext uri="{FF2B5EF4-FFF2-40B4-BE49-F238E27FC236}">
                <a16:creationId xmlns:a16="http://schemas.microsoft.com/office/drawing/2014/main" id="{1EDBFAF3-28C6-43A7-91E5-E57E4378F385}"/>
              </a:ext>
            </a:extLst>
          </p:cNvPr>
          <p:cNvSpPr txBox="1"/>
          <p:nvPr/>
        </p:nvSpPr>
        <p:spPr>
          <a:xfrm>
            <a:off x="675562" y="1376746"/>
            <a:ext cx="3184844" cy="369332"/>
          </a:xfrm>
          <a:prstGeom prst="rect">
            <a:avLst/>
          </a:prstGeom>
          <a:noFill/>
        </p:spPr>
        <p:txBody>
          <a:bodyPr wrap="square" rtlCol="0">
            <a:spAutoFit/>
          </a:bodyPr>
          <a:lstStyle/>
          <a:p>
            <a:pPr algn="ctr"/>
            <a:r>
              <a:rPr lang="en-US" b="1" dirty="0">
                <a:solidFill>
                  <a:srgbClr val="4C453F"/>
                </a:solidFill>
                <a:latin typeface="Raleway" panose="020B0503030101060003" pitchFamily="34" charset="0"/>
              </a:rPr>
              <a:t>SMART OPTIMISATION</a:t>
            </a:r>
          </a:p>
        </p:txBody>
      </p:sp>
      <p:sp>
        <p:nvSpPr>
          <p:cNvPr id="25" name="Rectangle 24">
            <a:extLst>
              <a:ext uri="{FF2B5EF4-FFF2-40B4-BE49-F238E27FC236}">
                <a16:creationId xmlns:a16="http://schemas.microsoft.com/office/drawing/2014/main" id="{CBDFBB11-2706-4F27-B5F0-C6B2BB19200D}"/>
              </a:ext>
            </a:extLst>
          </p:cNvPr>
          <p:cNvSpPr/>
          <p:nvPr/>
        </p:nvSpPr>
        <p:spPr>
          <a:xfrm>
            <a:off x="4494281" y="2442843"/>
            <a:ext cx="3203438" cy="2929257"/>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FCB94EA-999B-4394-8325-EB94A9D9305C}"/>
              </a:ext>
            </a:extLst>
          </p:cNvPr>
          <p:cNvSpPr txBox="1"/>
          <p:nvPr/>
        </p:nvSpPr>
        <p:spPr>
          <a:xfrm>
            <a:off x="4494281" y="5531072"/>
            <a:ext cx="3203438" cy="1200329"/>
          </a:xfrm>
          <a:prstGeom prst="rect">
            <a:avLst/>
          </a:prstGeom>
          <a:noFill/>
        </p:spPr>
        <p:txBody>
          <a:bodyPr wrap="square" rtlCol="0">
            <a:spAutoFit/>
          </a:bodyPr>
          <a:lstStyle/>
          <a:p>
            <a:pPr algn="ctr">
              <a:buClr>
                <a:srgbClr val="6DB328"/>
              </a:buClr>
            </a:pPr>
            <a:r>
              <a:rPr lang="en-US" dirty="0">
                <a:solidFill>
                  <a:srgbClr val="4C453F"/>
                </a:solidFill>
                <a:latin typeface="Raleway" panose="020B0503030101060003" pitchFamily="34" charset="0"/>
              </a:rPr>
              <a:t>Expected return, volatility and 95% Value at Risk are calculated dynamically for each portfolio</a:t>
            </a:r>
          </a:p>
        </p:txBody>
      </p:sp>
      <p:sp>
        <p:nvSpPr>
          <p:cNvPr id="27" name="TextBox 26">
            <a:extLst>
              <a:ext uri="{FF2B5EF4-FFF2-40B4-BE49-F238E27FC236}">
                <a16:creationId xmlns:a16="http://schemas.microsoft.com/office/drawing/2014/main" id="{31BFCD2F-1035-4998-81BB-039697D03CF1}"/>
              </a:ext>
            </a:extLst>
          </p:cNvPr>
          <p:cNvSpPr txBox="1"/>
          <p:nvPr/>
        </p:nvSpPr>
        <p:spPr>
          <a:xfrm>
            <a:off x="4494281" y="1376746"/>
            <a:ext cx="3184844" cy="369332"/>
          </a:xfrm>
          <a:prstGeom prst="rect">
            <a:avLst/>
          </a:prstGeom>
          <a:noFill/>
        </p:spPr>
        <p:txBody>
          <a:bodyPr wrap="square" rtlCol="0">
            <a:spAutoFit/>
          </a:bodyPr>
          <a:lstStyle/>
          <a:p>
            <a:pPr algn="ctr"/>
            <a:r>
              <a:rPr lang="en-US" b="1" dirty="0">
                <a:solidFill>
                  <a:srgbClr val="4C453F"/>
                </a:solidFill>
                <a:latin typeface="Raleway" panose="020B0503030101060003" pitchFamily="34" charset="0"/>
              </a:rPr>
              <a:t>DYNAMIC PARAMETERS</a:t>
            </a:r>
          </a:p>
        </p:txBody>
      </p:sp>
      <p:sp>
        <p:nvSpPr>
          <p:cNvPr id="28" name="Rectangle 27">
            <a:extLst>
              <a:ext uri="{FF2B5EF4-FFF2-40B4-BE49-F238E27FC236}">
                <a16:creationId xmlns:a16="http://schemas.microsoft.com/office/drawing/2014/main" id="{DE854B1F-2FDA-4EB7-AEEA-6936718E3811}"/>
              </a:ext>
            </a:extLst>
          </p:cNvPr>
          <p:cNvSpPr/>
          <p:nvPr/>
        </p:nvSpPr>
        <p:spPr>
          <a:xfrm>
            <a:off x="8313000" y="2442843"/>
            <a:ext cx="3203438" cy="29292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B651CA3-44F3-49E0-8DED-08A7899747FB}"/>
              </a:ext>
            </a:extLst>
          </p:cNvPr>
          <p:cNvSpPr txBox="1"/>
          <p:nvPr/>
        </p:nvSpPr>
        <p:spPr>
          <a:xfrm>
            <a:off x="8313000" y="5498356"/>
            <a:ext cx="3246396" cy="1200329"/>
          </a:xfrm>
          <a:prstGeom prst="rect">
            <a:avLst/>
          </a:prstGeom>
          <a:noFill/>
        </p:spPr>
        <p:txBody>
          <a:bodyPr wrap="square" rtlCol="0">
            <a:spAutoFit/>
          </a:bodyPr>
          <a:lstStyle/>
          <a:p>
            <a:pPr algn="ctr">
              <a:buClr>
                <a:srgbClr val="6DB328"/>
              </a:buClr>
            </a:pPr>
            <a:r>
              <a:rPr lang="en-US" dirty="0">
                <a:solidFill>
                  <a:srgbClr val="4C453F"/>
                </a:solidFill>
                <a:latin typeface="Raleway" panose="020B0503030101060003" pitchFamily="34" charset="0"/>
              </a:rPr>
              <a:t>Based on alpha factor scores and breakdown of risk/sector exposures, investors can tweak portfolio allocation</a:t>
            </a:r>
          </a:p>
        </p:txBody>
      </p:sp>
      <p:sp>
        <p:nvSpPr>
          <p:cNvPr id="31" name="TextBox 30">
            <a:extLst>
              <a:ext uri="{FF2B5EF4-FFF2-40B4-BE49-F238E27FC236}">
                <a16:creationId xmlns:a16="http://schemas.microsoft.com/office/drawing/2014/main" id="{26E5BB91-DE75-4DA6-AE84-87CBDFC6A8F8}"/>
              </a:ext>
            </a:extLst>
          </p:cNvPr>
          <p:cNvSpPr txBox="1"/>
          <p:nvPr/>
        </p:nvSpPr>
        <p:spPr>
          <a:xfrm>
            <a:off x="8429576" y="1369192"/>
            <a:ext cx="3040800" cy="369332"/>
          </a:xfrm>
          <a:prstGeom prst="rect">
            <a:avLst/>
          </a:prstGeom>
          <a:noFill/>
        </p:spPr>
        <p:txBody>
          <a:bodyPr wrap="square" rtlCol="0">
            <a:spAutoFit/>
          </a:bodyPr>
          <a:lstStyle/>
          <a:p>
            <a:pPr algn="ctr"/>
            <a:r>
              <a:rPr lang="en-US" b="1" dirty="0">
                <a:solidFill>
                  <a:srgbClr val="4C453F"/>
                </a:solidFill>
                <a:latin typeface="Raleway" panose="020B0503030101060003" pitchFamily="34" charset="0"/>
              </a:rPr>
              <a:t>USER PREFERENCES</a:t>
            </a:r>
          </a:p>
        </p:txBody>
      </p:sp>
      <p:pic>
        <p:nvPicPr>
          <p:cNvPr id="36" name="Picture 35" descr="A close up of a logo&#10;&#10;Description generated with very high confidence">
            <a:extLst>
              <a:ext uri="{FF2B5EF4-FFF2-40B4-BE49-F238E27FC236}">
                <a16:creationId xmlns:a16="http://schemas.microsoft.com/office/drawing/2014/main" id="{B2A20A2B-E17F-4BC0-B9AD-AD49E5015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557" y="2888116"/>
            <a:ext cx="1978886" cy="1978886"/>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88F2C300-5D2C-4ADA-A4A7-144993E01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832" y="2888116"/>
            <a:ext cx="1918313" cy="1918313"/>
          </a:xfrm>
          <a:prstGeom prst="rect">
            <a:avLst/>
          </a:prstGeom>
        </p:spPr>
      </p:pic>
      <p:pic>
        <p:nvPicPr>
          <p:cNvPr id="17" name="Picture 16" descr="icons8-administrative_tools.png">
            <a:extLst>
              <a:ext uri="{FF2B5EF4-FFF2-40B4-BE49-F238E27FC236}">
                <a16:creationId xmlns:a16="http://schemas.microsoft.com/office/drawing/2014/main" id="{3FA65F3C-F864-487F-927D-FB2FDD3CFCDB}"/>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8990536" y="2890489"/>
            <a:ext cx="1976513" cy="1976513"/>
          </a:xfrm>
          <a:prstGeom prst="rect">
            <a:avLst/>
          </a:prstGeom>
        </p:spPr>
      </p:pic>
    </p:spTree>
    <p:extLst>
      <p:ext uri="{BB962C8B-B14F-4D97-AF65-F5344CB8AC3E}">
        <p14:creationId xmlns:p14="http://schemas.microsoft.com/office/powerpoint/2010/main" val="418263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9" grpId="0"/>
      <p:bldP spid="25" grpId="0" animBg="1"/>
      <p:bldP spid="26" grpId="0"/>
      <p:bldP spid="27" grpId="0"/>
      <p:bldP spid="28" grpId="0" animBg="1"/>
      <p:bldP spid="29"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6EF56-39ED-477E-8F9C-B773691EEB65}"/>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45000"/>
                    </a14:imgEffect>
                    <a14:imgEffect>
                      <a14:brightnessContrast bright="7000"/>
                    </a14:imgEffect>
                  </a14:imgLayer>
                </a14:imgProps>
              </a:ext>
            </a:extLst>
          </a:blip>
          <a:stretch>
            <a:fillRect/>
          </a:stretch>
        </p:blipFill>
        <p:spPr>
          <a:xfrm>
            <a:off x="0" y="0"/>
            <a:ext cx="12192000" cy="8128000"/>
          </a:xfrm>
          <a:prstGeom prst="rect">
            <a:avLst/>
          </a:prstGeom>
        </p:spPr>
      </p:pic>
      <p:sp>
        <p:nvSpPr>
          <p:cNvPr id="4" name="Rectangle 3">
            <a:extLst>
              <a:ext uri="{FF2B5EF4-FFF2-40B4-BE49-F238E27FC236}">
                <a16:creationId xmlns:a16="http://schemas.microsoft.com/office/drawing/2014/main" id="{35642C76-6B9A-4A21-81C3-1E4CF4F44182}"/>
              </a:ext>
            </a:extLst>
          </p:cNvPr>
          <p:cNvSpPr/>
          <p:nvPr/>
        </p:nvSpPr>
        <p:spPr>
          <a:xfrm>
            <a:off x="3060700" y="4097229"/>
            <a:ext cx="9131300" cy="2231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BCA25F1-7DD1-4428-9933-D0DDECA363C4}"/>
              </a:ext>
            </a:extLst>
          </p:cNvPr>
          <p:cNvSpPr txBox="1">
            <a:spLocks/>
          </p:cNvSpPr>
          <p:nvPr/>
        </p:nvSpPr>
        <p:spPr>
          <a:xfrm>
            <a:off x="3149600" y="4344923"/>
            <a:ext cx="9042400" cy="1876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Bahnschrift" panose="020B0502040204020203" pitchFamily="34" charset="0"/>
              </a:rPr>
              <a:t>Detailed Solution</a:t>
            </a:r>
          </a:p>
        </p:txBody>
      </p:sp>
      <p:sp>
        <p:nvSpPr>
          <p:cNvPr id="6" name="Rectangle 5">
            <a:extLst>
              <a:ext uri="{FF2B5EF4-FFF2-40B4-BE49-F238E27FC236}">
                <a16:creationId xmlns:a16="http://schemas.microsoft.com/office/drawing/2014/main" id="{D1E01260-387F-456E-946E-E915C1F34674}"/>
              </a:ext>
            </a:extLst>
          </p:cNvPr>
          <p:cNvSpPr/>
          <p:nvPr/>
        </p:nvSpPr>
        <p:spPr>
          <a:xfrm>
            <a:off x="0" y="4120530"/>
            <a:ext cx="2754848" cy="2231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generated with very high confidence">
            <a:extLst>
              <a:ext uri="{FF2B5EF4-FFF2-40B4-BE49-F238E27FC236}">
                <a16:creationId xmlns:a16="http://schemas.microsoft.com/office/drawing/2014/main" id="{636A2C7B-D96C-4871-BEC8-29AC29E5A3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23" y="4648635"/>
            <a:ext cx="1140442" cy="1140442"/>
          </a:xfrm>
          <a:prstGeom prst="rect">
            <a:avLst/>
          </a:prstGeom>
        </p:spPr>
      </p:pic>
    </p:spTree>
    <p:extLst>
      <p:ext uri="{BB962C8B-B14F-4D97-AF65-F5344CB8AC3E}">
        <p14:creationId xmlns:p14="http://schemas.microsoft.com/office/powerpoint/2010/main" val="73312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018628-2217-487B-B4EC-87D2F8E567C8}"/>
              </a:ext>
            </a:extLst>
          </p:cNvPr>
          <p:cNvSpPr>
            <a:spLocks noGrp="1"/>
          </p:cNvSpPr>
          <p:nvPr>
            <p:ph type="title"/>
          </p:nvPr>
        </p:nvSpPr>
        <p:spPr>
          <a:xfrm>
            <a:off x="2730500" y="18255"/>
            <a:ext cx="6731000" cy="1325563"/>
          </a:xfrm>
        </p:spPr>
        <p:txBody>
          <a:bodyPr>
            <a:normAutofit/>
          </a:bodyPr>
          <a:lstStyle/>
          <a:p>
            <a:pPr algn="ctr"/>
            <a:r>
              <a:rPr lang="en-US" sz="5400" dirty="0">
                <a:latin typeface="Bahnschrift SemiBold" panose="020B0502040204020203" pitchFamily="34" charset="0"/>
              </a:rPr>
              <a:t>DETAILED</a:t>
            </a:r>
            <a:r>
              <a:rPr lang="en-US" sz="5400" dirty="0">
                <a:solidFill>
                  <a:srgbClr val="6DB328"/>
                </a:solidFill>
                <a:latin typeface="Bahnschrift SemiBold" panose="020B0502040204020203" pitchFamily="34" charset="0"/>
              </a:rPr>
              <a:t> </a:t>
            </a:r>
            <a:r>
              <a:rPr lang="en-US" sz="5400" dirty="0">
                <a:latin typeface="Bahnschrift SemiBold" panose="020B0502040204020203" pitchFamily="34" charset="0"/>
              </a:rPr>
              <a:t>SOLUTION</a:t>
            </a:r>
          </a:p>
        </p:txBody>
      </p:sp>
      <p:sp>
        <p:nvSpPr>
          <p:cNvPr id="12" name="Rectangle 11">
            <a:extLst>
              <a:ext uri="{FF2B5EF4-FFF2-40B4-BE49-F238E27FC236}">
                <a16:creationId xmlns:a16="http://schemas.microsoft.com/office/drawing/2014/main" id="{F668EC61-3E49-45A6-BC08-9665BABE7FC7}"/>
              </a:ext>
            </a:extLst>
          </p:cNvPr>
          <p:cNvSpPr/>
          <p:nvPr/>
        </p:nvSpPr>
        <p:spPr>
          <a:xfrm>
            <a:off x="433961" y="1922850"/>
            <a:ext cx="823340" cy="5738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ahnschrift SemiBold" panose="020B0502040204020203" pitchFamily="34" charset="0"/>
              </a:rPr>
              <a:t>01</a:t>
            </a:r>
          </a:p>
        </p:txBody>
      </p:sp>
      <p:sp>
        <p:nvSpPr>
          <p:cNvPr id="13" name="Rectangle 12">
            <a:extLst>
              <a:ext uri="{FF2B5EF4-FFF2-40B4-BE49-F238E27FC236}">
                <a16:creationId xmlns:a16="http://schemas.microsoft.com/office/drawing/2014/main" id="{FE7B7FB6-CB99-45D1-883C-6030CF7B311D}"/>
              </a:ext>
            </a:extLst>
          </p:cNvPr>
          <p:cNvSpPr/>
          <p:nvPr/>
        </p:nvSpPr>
        <p:spPr>
          <a:xfrm>
            <a:off x="1257300" y="1922850"/>
            <a:ext cx="10312400" cy="573881"/>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Bahnschrift SemiBold" panose="020B0502040204020203" pitchFamily="34" charset="0"/>
              </a:rPr>
              <a:t>  Quantitative Background</a:t>
            </a:r>
          </a:p>
        </p:txBody>
      </p:sp>
      <p:sp>
        <p:nvSpPr>
          <p:cNvPr id="16" name="Rectangle 15">
            <a:extLst>
              <a:ext uri="{FF2B5EF4-FFF2-40B4-BE49-F238E27FC236}">
                <a16:creationId xmlns:a16="http://schemas.microsoft.com/office/drawing/2014/main" id="{B2F7A514-CC7F-4400-B042-37C5EE99F037}"/>
              </a:ext>
            </a:extLst>
          </p:cNvPr>
          <p:cNvSpPr/>
          <p:nvPr/>
        </p:nvSpPr>
        <p:spPr>
          <a:xfrm>
            <a:off x="433960" y="2450723"/>
            <a:ext cx="10716639" cy="1287981"/>
          </a:xfrm>
          <a:prstGeom prst="rect">
            <a:avLst/>
          </a:prstGeom>
        </p:spPr>
        <p:txBody>
          <a:bodyPr wrap="square">
            <a:spAutoFit/>
          </a:bodyPr>
          <a:lstStyle/>
          <a:p>
            <a:pPr marL="342900" indent="-342900" fontAlgn="base">
              <a:lnSpc>
                <a:spcPct val="150000"/>
              </a:lnSpc>
              <a:buFont typeface="+mj-lt"/>
              <a:buAutoNum type="arabicPeriod"/>
            </a:pPr>
            <a:r>
              <a:rPr lang="en-US" dirty="0">
                <a:solidFill>
                  <a:schemeClr val="accent3">
                    <a:lumMod val="50000"/>
                  </a:schemeClr>
                </a:solidFill>
                <a:latin typeface="Raleway" panose="020B0503030101060003" pitchFamily="34" charset="0"/>
              </a:rPr>
              <a:t>Multifactor Model</a:t>
            </a:r>
          </a:p>
          <a:p>
            <a:pPr marL="342900" indent="-342900" fontAlgn="base">
              <a:lnSpc>
                <a:spcPct val="150000"/>
              </a:lnSpc>
              <a:buFont typeface="+mj-lt"/>
              <a:buAutoNum type="arabicPeriod"/>
            </a:pPr>
            <a:r>
              <a:rPr lang="en-US" dirty="0">
                <a:solidFill>
                  <a:schemeClr val="accent3">
                    <a:lumMod val="50000"/>
                  </a:schemeClr>
                </a:solidFill>
                <a:latin typeface="Raleway" panose="020B0503030101060003" pitchFamily="34" charset="0"/>
              </a:rPr>
              <a:t>Alpha Factors</a:t>
            </a:r>
          </a:p>
          <a:p>
            <a:pPr marL="342900" indent="-342900" fontAlgn="base">
              <a:lnSpc>
                <a:spcPct val="150000"/>
              </a:lnSpc>
              <a:buFont typeface="+mj-lt"/>
              <a:buAutoNum type="arabicPeriod"/>
            </a:pPr>
            <a:r>
              <a:rPr lang="en-US" dirty="0">
                <a:solidFill>
                  <a:schemeClr val="accent3">
                    <a:lumMod val="50000"/>
                  </a:schemeClr>
                </a:solidFill>
                <a:latin typeface="Raleway" panose="020B0503030101060003" pitchFamily="34" charset="0"/>
              </a:rPr>
              <a:t>Expected Return &amp; Risk</a:t>
            </a:r>
          </a:p>
        </p:txBody>
      </p:sp>
      <p:sp>
        <p:nvSpPr>
          <p:cNvPr id="17" name="Rectangle 16">
            <a:extLst>
              <a:ext uri="{FF2B5EF4-FFF2-40B4-BE49-F238E27FC236}">
                <a16:creationId xmlns:a16="http://schemas.microsoft.com/office/drawing/2014/main" id="{AE4D751D-71CB-4CBC-A78B-C56D64DC0AEE}"/>
              </a:ext>
            </a:extLst>
          </p:cNvPr>
          <p:cNvSpPr/>
          <p:nvPr/>
        </p:nvSpPr>
        <p:spPr>
          <a:xfrm>
            <a:off x="433961" y="4304824"/>
            <a:ext cx="823340" cy="5738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ahnschrift SemiBold" panose="020B0502040204020203" pitchFamily="34" charset="0"/>
              </a:rPr>
              <a:t>02</a:t>
            </a:r>
          </a:p>
        </p:txBody>
      </p:sp>
      <p:sp>
        <p:nvSpPr>
          <p:cNvPr id="18" name="Rectangle 17">
            <a:extLst>
              <a:ext uri="{FF2B5EF4-FFF2-40B4-BE49-F238E27FC236}">
                <a16:creationId xmlns:a16="http://schemas.microsoft.com/office/drawing/2014/main" id="{4BD10C0E-5D89-4735-9792-4D1466905882}"/>
              </a:ext>
            </a:extLst>
          </p:cNvPr>
          <p:cNvSpPr/>
          <p:nvPr/>
        </p:nvSpPr>
        <p:spPr>
          <a:xfrm>
            <a:off x="1257300" y="4304824"/>
            <a:ext cx="10312400" cy="573881"/>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Bahnschrift SemiBold" panose="020B0502040204020203" pitchFamily="34" charset="0"/>
              </a:rPr>
              <a:t>   Front – End Solutions</a:t>
            </a:r>
          </a:p>
        </p:txBody>
      </p:sp>
      <p:sp>
        <p:nvSpPr>
          <p:cNvPr id="20" name="Rectangle 19">
            <a:extLst>
              <a:ext uri="{FF2B5EF4-FFF2-40B4-BE49-F238E27FC236}">
                <a16:creationId xmlns:a16="http://schemas.microsoft.com/office/drawing/2014/main" id="{02BEA09D-B1F9-4DAC-A459-9476A01FF9F1}"/>
              </a:ext>
            </a:extLst>
          </p:cNvPr>
          <p:cNvSpPr/>
          <p:nvPr/>
        </p:nvSpPr>
        <p:spPr>
          <a:xfrm>
            <a:off x="433959" y="4939687"/>
            <a:ext cx="10716639" cy="872483"/>
          </a:xfrm>
          <a:prstGeom prst="rect">
            <a:avLst/>
          </a:prstGeom>
        </p:spPr>
        <p:txBody>
          <a:bodyPr wrap="square">
            <a:spAutoFit/>
          </a:bodyPr>
          <a:lstStyle/>
          <a:p>
            <a:pPr marL="342900" indent="-342900" fontAlgn="base">
              <a:lnSpc>
                <a:spcPct val="150000"/>
              </a:lnSpc>
              <a:buFont typeface="+mj-lt"/>
              <a:buAutoNum type="arabicPeriod"/>
            </a:pPr>
            <a:r>
              <a:rPr lang="en-US" dirty="0">
                <a:solidFill>
                  <a:schemeClr val="accent3">
                    <a:lumMod val="50000"/>
                  </a:schemeClr>
                </a:solidFill>
                <a:latin typeface="Raleway" panose="020B0503030101060003" pitchFamily="34" charset="0"/>
              </a:rPr>
              <a:t>User Journey – Alpha Analyzer</a:t>
            </a:r>
          </a:p>
          <a:p>
            <a:pPr marL="342900" indent="-342900" fontAlgn="base">
              <a:lnSpc>
                <a:spcPct val="150000"/>
              </a:lnSpc>
              <a:buFont typeface="+mj-lt"/>
              <a:buAutoNum type="arabicPeriod"/>
            </a:pPr>
            <a:r>
              <a:rPr lang="en-US" dirty="0">
                <a:solidFill>
                  <a:schemeClr val="accent3">
                    <a:lumMod val="50000"/>
                  </a:schemeClr>
                </a:solidFill>
                <a:latin typeface="Raleway" panose="020B0503030101060003" pitchFamily="34" charset="0"/>
              </a:rPr>
              <a:t>User Journey – Portfolio Optimizer</a:t>
            </a:r>
          </a:p>
        </p:txBody>
      </p:sp>
    </p:spTree>
    <p:extLst>
      <p:ext uri="{BB962C8B-B14F-4D97-AF65-F5344CB8AC3E}">
        <p14:creationId xmlns:p14="http://schemas.microsoft.com/office/powerpoint/2010/main" val="36471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D35C09-5FE2-4A1D-A696-E3620EB71D69}"/>
              </a:ext>
            </a:extLst>
          </p:cNvPr>
          <p:cNvSpPr txBox="1">
            <a:spLocks/>
          </p:cNvSpPr>
          <p:nvPr/>
        </p:nvSpPr>
        <p:spPr>
          <a:xfrm>
            <a:off x="-138966" y="267515"/>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THEORY</a:t>
            </a:r>
          </a:p>
        </p:txBody>
      </p:sp>
      <p:pic>
        <p:nvPicPr>
          <p:cNvPr id="3074" name="Picture 2" descr="https://lh4.googleusercontent.com/Au36bcb8MiLGohzQu_xo9hdUOe8ilREeBKBmCen6debUotE1dncOgfcLk4S03-NqkNGd7chQLDBfAN4-Aus2bP2C30u4l1o9SbzW0EwaxbJbD1XPKQUreCL7M1n7-J178ErpH-SI">
            <a:extLst>
              <a:ext uri="{FF2B5EF4-FFF2-40B4-BE49-F238E27FC236}">
                <a16:creationId xmlns:a16="http://schemas.microsoft.com/office/drawing/2014/main" id="{E1E838D4-2B6E-4954-A568-ECAF2162D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033485"/>
            <a:ext cx="11002837" cy="5466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6FEF0A4-816C-44B8-8ED1-866C4C38CCF1}"/>
              </a:ext>
            </a:extLst>
          </p:cNvPr>
          <p:cNvSpPr/>
          <p:nvPr/>
        </p:nvSpPr>
        <p:spPr>
          <a:xfrm>
            <a:off x="2519362" y="3143251"/>
            <a:ext cx="7153275" cy="2933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Bahnschrift SemiBold" panose="020B0502040204020203" pitchFamily="34" charset="0"/>
              </a:rPr>
              <a:t>a = Risk-Free Returns</a:t>
            </a:r>
          </a:p>
          <a:p>
            <a:pPr algn="ctr"/>
            <a:r>
              <a:rPr lang="en-US" sz="4000" dirty="0">
                <a:solidFill>
                  <a:schemeClr val="tx1"/>
                </a:solidFill>
                <a:latin typeface="Bahnschrift SemiBold" panose="020B0502040204020203" pitchFamily="34" charset="0"/>
              </a:rPr>
              <a:t>b</a:t>
            </a:r>
            <a:r>
              <a:rPr lang="en-US" sz="4000" baseline="-25000" dirty="0">
                <a:solidFill>
                  <a:schemeClr val="tx1"/>
                </a:solidFill>
                <a:latin typeface="Bahnschrift SemiBold" panose="020B0502040204020203" pitchFamily="34" charset="0"/>
              </a:rPr>
              <a:t>i</a:t>
            </a:r>
            <a:r>
              <a:rPr lang="en-US" sz="4000" dirty="0">
                <a:solidFill>
                  <a:schemeClr val="tx1"/>
                </a:solidFill>
                <a:latin typeface="Bahnschrift SemiBold" panose="020B0502040204020203" pitchFamily="34" charset="0"/>
              </a:rPr>
              <a:t> = Factor Exposure</a:t>
            </a:r>
          </a:p>
          <a:p>
            <a:pPr algn="ctr"/>
            <a:r>
              <a:rPr lang="en-SG" sz="4000" dirty="0" err="1">
                <a:solidFill>
                  <a:schemeClr val="tx1"/>
                </a:solidFill>
                <a:latin typeface="Bahnschrift SemiBold" panose="020B0502040204020203" pitchFamily="34" charset="0"/>
              </a:rPr>
              <a:t>r</a:t>
            </a:r>
            <a:r>
              <a:rPr lang="en-SG" sz="4000" baseline="-25000" dirty="0" err="1">
                <a:solidFill>
                  <a:schemeClr val="tx1"/>
                </a:solidFill>
                <a:latin typeface="Bahnschrift SemiBold" panose="020B0502040204020203" pitchFamily="34" charset="0"/>
              </a:rPr>
              <a:t>factor</a:t>
            </a:r>
            <a:r>
              <a:rPr lang="en-SG" sz="4000" baseline="-25000" dirty="0">
                <a:solidFill>
                  <a:schemeClr val="tx1"/>
                </a:solidFill>
                <a:latin typeface="Bahnschrift SemiBold" panose="020B0502040204020203" pitchFamily="34" charset="0"/>
              </a:rPr>
              <a:t> i</a:t>
            </a:r>
            <a:r>
              <a:rPr lang="en-SG" sz="4000" dirty="0">
                <a:solidFill>
                  <a:schemeClr val="tx1"/>
                </a:solidFill>
                <a:latin typeface="Bahnschrift SemiBold" panose="020B0502040204020203" pitchFamily="34" charset="0"/>
              </a:rPr>
              <a:t> =  Factor Premiums</a:t>
            </a:r>
            <a:endParaRPr lang="en-US" sz="4000" baseline="-25000" dirty="0">
              <a:solidFill>
                <a:schemeClr val="tx1"/>
              </a:solidFill>
              <a:latin typeface="Bahnschrift SemiBold" panose="020B0502040204020203" pitchFamily="34" charset="0"/>
            </a:endParaRPr>
          </a:p>
        </p:txBody>
      </p:sp>
    </p:spTree>
    <p:extLst>
      <p:ext uri="{BB962C8B-B14F-4D97-AF65-F5344CB8AC3E}">
        <p14:creationId xmlns:p14="http://schemas.microsoft.com/office/powerpoint/2010/main" val="11504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D35C09-5FE2-4A1D-A696-E3620EB71D69}"/>
              </a:ext>
            </a:extLst>
          </p:cNvPr>
          <p:cNvSpPr txBox="1">
            <a:spLocks/>
          </p:cNvSpPr>
          <p:nvPr/>
        </p:nvSpPr>
        <p:spPr>
          <a:xfrm>
            <a:off x="-138966" y="267515"/>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FACTORS</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DB69961C-0924-4272-8EB7-6E5A20DF612D}"/>
                  </a:ext>
                </a:extLst>
              </p:cNvPr>
              <p:cNvGraphicFramePr>
                <a:graphicFrameLocks noGrp="1"/>
              </p:cNvGraphicFramePr>
              <p:nvPr/>
            </p:nvGraphicFramePr>
            <p:xfrm>
              <a:off x="1296218" y="1669582"/>
              <a:ext cx="5433963" cy="4541209"/>
            </p:xfrm>
            <a:graphic>
              <a:graphicData uri="http://schemas.openxmlformats.org/drawingml/2006/table">
                <a:tbl>
                  <a:tblPr firstRow="1" bandRow="1">
                    <a:tableStyleId>{5C22544A-7EE6-4342-B048-85BDC9FD1C3A}</a:tableStyleId>
                  </a:tblPr>
                  <a:tblGrid>
                    <a:gridCol w="2650123">
                      <a:extLst>
                        <a:ext uri="{9D8B030D-6E8A-4147-A177-3AD203B41FA5}">
                          <a16:colId xmlns:a16="http://schemas.microsoft.com/office/drawing/2014/main" val="755345618"/>
                        </a:ext>
                      </a:extLst>
                    </a:gridCol>
                    <a:gridCol w="2783840">
                      <a:extLst>
                        <a:ext uri="{9D8B030D-6E8A-4147-A177-3AD203B41FA5}">
                          <a16:colId xmlns:a16="http://schemas.microsoft.com/office/drawing/2014/main" val="2290160476"/>
                        </a:ext>
                      </a:extLst>
                    </a:gridCol>
                  </a:tblGrid>
                  <a:tr h="570654">
                    <a:tc>
                      <a:txBody>
                        <a:bodyPr/>
                        <a:lstStyle/>
                        <a:p>
                          <a:pPr algn="ctr"/>
                          <a:r>
                            <a:rPr lang="en-SG" sz="3000" dirty="0">
                              <a:solidFill>
                                <a:sysClr val="windowText" lastClr="000000"/>
                              </a:solidFill>
                              <a:latin typeface="Bahnschrift SemiBold" panose="020B0502040204020203" pitchFamily="34" charset="0"/>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SG" sz="3000" dirty="0">
                              <a:solidFill>
                                <a:sysClr val="windowText" lastClr="000000"/>
                              </a:solidFill>
                              <a:latin typeface="Bahnschrift SemiBold" panose="020B0502040204020203" pitchFamily="34" charset="0"/>
                            </a:rPr>
                            <a:t>Metrics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35935367"/>
                      </a:ext>
                    </a:extLst>
                  </a:tr>
                  <a:tr h="617755">
                    <a:tc>
                      <a:txBody>
                        <a:bodyPr/>
                        <a:lstStyle/>
                        <a:p>
                          <a:pPr algn="ctr"/>
                          <a:r>
                            <a:rPr lang="en-SG" sz="2400" dirty="0">
                              <a:solidFill>
                                <a:sysClr val="windowText" lastClr="000000"/>
                              </a:solidFill>
                              <a:latin typeface="Bahnschrift SemiLight" panose="020B0502040204020203" pitchFamily="34" charset="0"/>
                            </a:rPr>
                            <a:t>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func>
                                <m:funcPr>
                                  <m:ctrlPr>
                                    <a:rPr lang="en-SG" sz="2000" b="0" i="1" smtClean="0">
                                      <a:latin typeface="Cambria Math" panose="02040503050406030204" pitchFamily="18" charset="0"/>
                                    </a:rPr>
                                  </m:ctrlPr>
                                </m:funcPr>
                                <m:fName>
                                  <m:r>
                                    <m:rPr>
                                      <m:sty m:val="p"/>
                                    </m:rPr>
                                    <a:rPr lang="en-SG" sz="2000" b="0" i="0" smtClean="0">
                                      <a:latin typeface="Cambria Math" panose="02040503050406030204" pitchFamily="18" charset="0"/>
                                    </a:rPr>
                                    <m:t>log</m:t>
                                  </m:r>
                                </m:fName>
                                <m:e>
                                  <m:r>
                                    <a:rPr lang="en-SG" sz="2000" b="0" i="1" smtClean="0">
                                      <a:latin typeface="Cambria Math" panose="02040503050406030204" pitchFamily="18" charset="0"/>
                                    </a:rPr>
                                    <m:t>(</m:t>
                                  </m:r>
                                  <m:r>
                                    <a:rPr lang="en-SG" sz="2000" b="0" i="1" smtClean="0">
                                      <a:latin typeface="Cambria Math" panose="02040503050406030204" pitchFamily="18" charset="0"/>
                                    </a:rPr>
                                    <m:t>𝑀𝑎𝑟𝑘𝑒𝑡</m:t>
                                  </m:r>
                                  <m:r>
                                    <a:rPr lang="en-SG" sz="2000" b="0" i="1" smtClean="0">
                                      <a:latin typeface="Cambria Math" panose="02040503050406030204" pitchFamily="18" charset="0"/>
                                    </a:rPr>
                                    <m:t> </m:t>
                                  </m:r>
                                  <m:r>
                                    <a:rPr lang="en-SG" sz="2000" b="0" i="1" smtClean="0">
                                      <a:latin typeface="Cambria Math" panose="02040503050406030204" pitchFamily="18" charset="0"/>
                                    </a:rPr>
                                    <m:t>𝐶𝑎𝑝</m:t>
                                  </m:r>
                                  <m:r>
                                    <a:rPr lang="en-SG" sz="2000" b="0" i="1" smtClean="0">
                                      <a:latin typeface="Cambria Math" panose="02040503050406030204" pitchFamily="18" charset="0"/>
                                    </a:rPr>
                                    <m:t>)</m:t>
                                  </m:r>
                                </m:e>
                              </m:func>
                            </m:oMath>
                          </a14:m>
                          <a:endParaRPr lang="en-SG" sz="2000" dirty="0">
                            <a:latin typeface="Bahnschrift Semi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388016"/>
                      </a:ext>
                    </a:extLst>
                  </a:tr>
                  <a:tr h="762000">
                    <a:tc>
                      <a:txBody>
                        <a:bodyPr/>
                        <a:lstStyle/>
                        <a:p>
                          <a:pPr algn="ctr"/>
                          <a:r>
                            <a:rPr lang="en-SG" sz="2400" dirty="0">
                              <a:solidFill>
                                <a:sysClr val="windowText" lastClr="000000"/>
                              </a:solidFill>
                              <a:latin typeface="Bahnschrift SemiLight" panose="020B0502040204020203" pitchFamily="34" charset="0"/>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Book/Price</a:t>
                          </a:r>
                        </a:p>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Earnings/Price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430369"/>
                      </a:ext>
                    </a:extLst>
                  </a:tr>
                  <a:tr h="579120">
                    <a:tc>
                      <a:txBody>
                        <a:bodyPr/>
                        <a:lstStyle/>
                        <a:p>
                          <a:pPr algn="ctr"/>
                          <a:r>
                            <a:rPr lang="en-SG" sz="2400" dirty="0">
                              <a:solidFill>
                                <a:sysClr val="windowText" lastClr="000000"/>
                              </a:solidFill>
                              <a:latin typeface="Bahnschrift SemiLight" panose="020B0502040204020203" pitchFamily="34" charset="0"/>
                            </a:rPr>
                            <a:t>Momentum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12 months return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421220"/>
                      </a:ext>
                    </a:extLst>
                  </a:tr>
                  <a:tr h="609600">
                    <a:tc>
                      <a:txBody>
                        <a:bodyPr/>
                        <a:lstStyle/>
                        <a:p>
                          <a:pPr algn="ctr"/>
                          <a:r>
                            <a:rPr lang="en-SG" sz="2400" dirty="0">
                              <a:solidFill>
                                <a:sysClr val="windowText" lastClr="000000"/>
                              </a:solidFill>
                              <a:latin typeface="Bahnschrift SemiLight" panose="020B0502040204020203" pitchFamily="34" charset="0"/>
                            </a:rPr>
                            <a:t>Volatility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Volatility</a:t>
                          </a:r>
                        </a:p>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Market 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392376"/>
                      </a:ext>
                    </a:extLst>
                  </a:tr>
                  <a:tr h="931616">
                    <a:tc>
                      <a:txBody>
                        <a:bodyPr/>
                        <a:lstStyle/>
                        <a:p>
                          <a:pPr algn="ctr"/>
                          <a:r>
                            <a:rPr lang="en-SG" sz="2400" dirty="0">
                              <a:solidFill>
                                <a:sysClr val="windowText" lastClr="000000"/>
                              </a:solidFill>
                              <a:latin typeface="Bahnschrift SemiLight" panose="020B0502040204020203" pitchFamily="34" charset="0"/>
                            </a:rPr>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Profitability</a:t>
                          </a:r>
                        </a:p>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Leverage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000" kern="1200" dirty="0">
                              <a:solidFill>
                                <a:sysClr val="windowText" lastClr="000000"/>
                              </a:solidFill>
                              <a:latin typeface="Bahnschrift SemiLight" panose="020B0502040204020203" pitchFamily="34" charset="0"/>
                              <a:ea typeface="+mn-ea"/>
                              <a:cs typeface="+mn-cs"/>
                            </a:rPr>
                            <a:t>Earnings Quality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000" kern="1200" dirty="0">
                              <a:solidFill>
                                <a:sysClr val="windowText" lastClr="000000"/>
                              </a:solidFill>
                              <a:latin typeface="Bahnschrift SemiLight" panose="020B0502040204020203" pitchFamily="34" charset="0"/>
                              <a:ea typeface="+mn-ea"/>
                              <a:cs typeface="+mn-cs"/>
                            </a:rPr>
                            <a:t>Investment Capex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4027"/>
                      </a:ext>
                    </a:extLst>
                  </a:tr>
                </a:tbl>
              </a:graphicData>
            </a:graphic>
          </p:graphicFrame>
        </mc:Choice>
        <mc:Fallback xmlns="">
          <p:graphicFrame>
            <p:nvGraphicFramePr>
              <p:cNvPr id="2" name="Table 1">
                <a:extLst>
                  <a:ext uri="{FF2B5EF4-FFF2-40B4-BE49-F238E27FC236}">
                    <a16:creationId xmlns:a16="http://schemas.microsoft.com/office/drawing/2014/main" id="{DB69961C-0924-4272-8EB7-6E5A20DF612D}"/>
                  </a:ext>
                </a:extLst>
              </p:cNvPr>
              <p:cNvGraphicFramePr>
                <a:graphicFrameLocks noGrp="1"/>
              </p:cNvGraphicFramePr>
              <p:nvPr/>
            </p:nvGraphicFramePr>
            <p:xfrm>
              <a:off x="1296218" y="1669582"/>
              <a:ext cx="5433963" cy="4541209"/>
            </p:xfrm>
            <a:graphic>
              <a:graphicData uri="http://schemas.openxmlformats.org/drawingml/2006/table">
                <a:tbl>
                  <a:tblPr firstRow="1" bandRow="1">
                    <a:tableStyleId>{5C22544A-7EE6-4342-B048-85BDC9FD1C3A}</a:tableStyleId>
                  </a:tblPr>
                  <a:tblGrid>
                    <a:gridCol w="2650123">
                      <a:extLst>
                        <a:ext uri="{9D8B030D-6E8A-4147-A177-3AD203B41FA5}">
                          <a16:colId xmlns:a16="http://schemas.microsoft.com/office/drawing/2014/main" val="755345618"/>
                        </a:ext>
                      </a:extLst>
                    </a:gridCol>
                    <a:gridCol w="2783840">
                      <a:extLst>
                        <a:ext uri="{9D8B030D-6E8A-4147-A177-3AD203B41FA5}">
                          <a16:colId xmlns:a16="http://schemas.microsoft.com/office/drawing/2014/main" val="2290160476"/>
                        </a:ext>
                      </a:extLst>
                    </a:gridCol>
                  </a:tblGrid>
                  <a:tr h="570654">
                    <a:tc>
                      <a:txBody>
                        <a:bodyPr/>
                        <a:lstStyle/>
                        <a:p>
                          <a:pPr algn="ctr"/>
                          <a:r>
                            <a:rPr lang="en-SG" sz="3000" dirty="0">
                              <a:solidFill>
                                <a:sysClr val="windowText" lastClr="000000"/>
                              </a:solidFill>
                              <a:latin typeface="Bahnschrift SemiBold" panose="020B0502040204020203" pitchFamily="34" charset="0"/>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SG" sz="3000" dirty="0">
                              <a:solidFill>
                                <a:sysClr val="windowText" lastClr="000000"/>
                              </a:solidFill>
                              <a:latin typeface="Bahnschrift SemiBold" panose="020B0502040204020203" pitchFamily="34" charset="0"/>
                            </a:rPr>
                            <a:t>Metrics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35935367"/>
                      </a:ext>
                    </a:extLst>
                  </a:tr>
                  <a:tr h="617755">
                    <a:tc>
                      <a:txBody>
                        <a:bodyPr/>
                        <a:lstStyle/>
                        <a:p>
                          <a:pPr algn="ctr"/>
                          <a:r>
                            <a:rPr lang="en-SG" sz="2400" dirty="0">
                              <a:solidFill>
                                <a:sysClr val="windowText" lastClr="000000"/>
                              </a:solidFill>
                              <a:latin typeface="Bahnschrift SemiLight" panose="020B0502040204020203" pitchFamily="34" charset="0"/>
                            </a:rPr>
                            <a:t>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624" t="-104950" r="-438" b="-563366"/>
                          </a:stretch>
                        </a:blipFill>
                      </a:tcPr>
                    </a:tc>
                    <a:extLst>
                      <a:ext uri="{0D108BD9-81ED-4DB2-BD59-A6C34878D82A}">
                        <a16:rowId xmlns:a16="http://schemas.microsoft.com/office/drawing/2014/main" val="1841388016"/>
                      </a:ext>
                    </a:extLst>
                  </a:tr>
                  <a:tr h="762000">
                    <a:tc>
                      <a:txBody>
                        <a:bodyPr/>
                        <a:lstStyle/>
                        <a:p>
                          <a:pPr algn="ctr"/>
                          <a:r>
                            <a:rPr lang="en-SG" sz="2400" dirty="0">
                              <a:solidFill>
                                <a:sysClr val="windowText" lastClr="000000"/>
                              </a:solidFill>
                              <a:latin typeface="Bahnschrift SemiLight" panose="020B0502040204020203" pitchFamily="34" charset="0"/>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Book/Price</a:t>
                          </a:r>
                        </a:p>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Earnings/Price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430369"/>
                      </a:ext>
                    </a:extLst>
                  </a:tr>
                  <a:tr h="579120">
                    <a:tc>
                      <a:txBody>
                        <a:bodyPr/>
                        <a:lstStyle/>
                        <a:p>
                          <a:pPr algn="ctr"/>
                          <a:r>
                            <a:rPr lang="en-SG" sz="2400" dirty="0">
                              <a:solidFill>
                                <a:sysClr val="windowText" lastClr="000000"/>
                              </a:solidFill>
                              <a:latin typeface="Bahnschrift SemiLight" panose="020B0502040204020203" pitchFamily="34" charset="0"/>
                            </a:rPr>
                            <a:t>Momentum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12 months return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421220"/>
                      </a:ext>
                    </a:extLst>
                  </a:tr>
                  <a:tr h="701040">
                    <a:tc>
                      <a:txBody>
                        <a:bodyPr/>
                        <a:lstStyle/>
                        <a:p>
                          <a:pPr algn="ctr"/>
                          <a:r>
                            <a:rPr lang="en-SG" sz="2400" dirty="0">
                              <a:solidFill>
                                <a:sysClr val="windowText" lastClr="000000"/>
                              </a:solidFill>
                              <a:latin typeface="Bahnschrift SemiLight" panose="020B0502040204020203" pitchFamily="34" charset="0"/>
                            </a:rPr>
                            <a:t>Volatility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Volatility</a:t>
                          </a:r>
                        </a:p>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Market 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392376"/>
                      </a:ext>
                    </a:extLst>
                  </a:tr>
                  <a:tr h="1310640">
                    <a:tc>
                      <a:txBody>
                        <a:bodyPr/>
                        <a:lstStyle/>
                        <a:p>
                          <a:pPr algn="ctr"/>
                          <a:r>
                            <a:rPr lang="en-SG" sz="2400" dirty="0">
                              <a:solidFill>
                                <a:sysClr val="windowText" lastClr="000000"/>
                              </a:solidFill>
                              <a:latin typeface="Bahnschrift SemiLight" panose="020B0502040204020203" pitchFamily="34" charset="0"/>
                            </a:rPr>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Profitability</a:t>
                          </a:r>
                        </a:p>
                        <a:p>
                          <a:pPr marL="342900" indent="-342900" algn="l">
                            <a:buFont typeface="Arial" panose="020B0604020202020204" pitchFamily="34" charset="0"/>
                            <a:buChar char="•"/>
                          </a:pPr>
                          <a:r>
                            <a:rPr lang="en-SG" sz="2000" kern="1200" dirty="0">
                              <a:solidFill>
                                <a:sysClr val="windowText" lastClr="000000"/>
                              </a:solidFill>
                              <a:latin typeface="Bahnschrift SemiLight" panose="020B0502040204020203" pitchFamily="34" charset="0"/>
                              <a:ea typeface="+mn-ea"/>
                              <a:cs typeface="+mn-cs"/>
                            </a:rPr>
                            <a:t>Leverage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000" kern="1200" dirty="0">
                              <a:solidFill>
                                <a:sysClr val="windowText" lastClr="000000"/>
                              </a:solidFill>
                              <a:latin typeface="Bahnschrift SemiLight" panose="020B0502040204020203" pitchFamily="34" charset="0"/>
                              <a:ea typeface="+mn-ea"/>
                              <a:cs typeface="+mn-cs"/>
                            </a:rPr>
                            <a:t>Earnings Quality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000" kern="1200" dirty="0">
                              <a:solidFill>
                                <a:sysClr val="windowText" lastClr="000000"/>
                              </a:solidFill>
                              <a:latin typeface="Bahnschrift SemiLight" panose="020B0502040204020203" pitchFamily="34" charset="0"/>
                              <a:ea typeface="+mn-ea"/>
                              <a:cs typeface="+mn-cs"/>
                            </a:rPr>
                            <a:t>Investment Capex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4027"/>
                      </a:ext>
                    </a:extLst>
                  </a:tr>
                </a:tbl>
              </a:graphicData>
            </a:graphic>
          </p:graphicFrame>
        </mc:Fallback>
      </mc:AlternateContent>
      <p:graphicFrame>
        <p:nvGraphicFramePr>
          <p:cNvPr id="12" name="Table 11">
            <a:extLst>
              <a:ext uri="{FF2B5EF4-FFF2-40B4-BE49-F238E27FC236}">
                <a16:creationId xmlns:a16="http://schemas.microsoft.com/office/drawing/2014/main" id="{1F6E5218-008B-42C5-82A3-7555D64F5318}"/>
              </a:ext>
            </a:extLst>
          </p:cNvPr>
          <p:cNvGraphicFramePr>
            <a:graphicFrameLocks noGrp="1"/>
          </p:cNvGraphicFramePr>
          <p:nvPr/>
        </p:nvGraphicFramePr>
        <p:xfrm>
          <a:off x="7904481" y="1686493"/>
          <a:ext cx="3098800" cy="3139129"/>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val="755345618"/>
                    </a:ext>
                  </a:extLst>
                </a:gridCol>
              </a:tblGrid>
              <a:tr h="570654">
                <a:tc>
                  <a:txBody>
                    <a:bodyPr/>
                    <a:lstStyle/>
                    <a:p>
                      <a:pPr algn="ctr"/>
                      <a:r>
                        <a:rPr lang="en-SG" sz="3000" dirty="0">
                          <a:solidFill>
                            <a:sysClr val="windowText" lastClr="000000"/>
                          </a:solidFill>
                          <a:latin typeface="Bahnschrift SemiBold" panose="020B0502040204020203" pitchFamily="34" charset="0"/>
                        </a:rPr>
                        <a:t>Other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35935367"/>
                  </a:ext>
                </a:extLst>
              </a:tr>
              <a:tr h="617755">
                <a:tc>
                  <a:txBody>
                    <a:bodyPr/>
                    <a:lstStyle/>
                    <a:p>
                      <a:pPr algn="ctr"/>
                      <a:r>
                        <a:rPr lang="en-SG" sz="2400" dirty="0">
                          <a:solidFill>
                            <a:sysClr val="windowText" lastClr="000000"/>
                          </a:solidFill>
                          <a:latin typeface="Bahnschrift SemiLight" panose="020B0502040204020203" pitchFamily="34" charset="0"/>
                        </a:rPr>
                        <a:t>Dividend Yield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388016"/>
                  </a:ext>
                </a:extLst>
              </a:tr>
              <a:tr h="762000">
                <a:tc>
                  <a:txBody>
                    <a:bodyPr/>
                    <a:lstStyle/>
                    <a:p>
                      <a:pPr algn="ctr"/>
                      <a:r>
                        <a:rPr lang="en-SG" sz="2400" dirty="0">
                          <a:solidFill>
                            <a:sysClr val="windowText" lastClr="000000"/>
                          </a:solidFill>
                          <a:latin typeface="Bahnschrift SemiLight" panose="020B0502040204020203" pitchFamily="34" charset="0"/>
                        </a:rPr>
                        <a:t>Liquidity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430369"/>
                  </a:ext>
                </a:extLst>
              </a:tr>
              <a:tr h="579120">
                <a:tc>
                  <a:txBody>
                    <a:bodyPr/>
                    <a:lstStyle/>
                    <a:p>
                      <a:pPr algn="ctr"/>
                      <a:r>
                        <a:rPr lang="en-SG" sz="2400" dirty="0">
                          <a:solidFill>
                            <a:sysClr val="windowText" lastClr="000000"/>
                          </a:solidFill>
                          <a:latin typeface="Bahnschrift SemiLight" panose="020B0502040204020203" pitchFamily="34" charset="0"/>
                        </a:rPr>
                        <a:t>Growth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421220"/>
                  </a:ext>
                </a:extLst>
              </a:tr>
              <a:tr h="609600">
                <a:tc>
                  <a:txBody>
                    <a:bodyPr/>
                    <a:lstStyle/>
                    <a:p>
                      <a:pPr algn="ctr"/>
                      <a:r>
                        <a:rPr lang="en-SG" sz="2400" dirty="0">
                          <a:solidFill>
                            <a:sysClr val="windowText" lastClr="000000"/>
                          </a:solidFill>
                          <a:latin typeface="Bahnschrift SemiLight" panose="020B0502040204020203" pitchFamily="34" charset="0"/>
                        </a:rPr>
                        <a:t>Currency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392376"/>
                  </a:ext>
                </a:extLst>
              </a:tr>
            </a:tbl>
          </a:graphicData>
        </a:graphic>
      </p:graphicFrame>
    </p:spTree>
    <p:extLst>
      <p:ext uri="{BB962C8B-B14F-4D97-AF65-F5344CB8AC3E}">
        <p14:creationId xmlns:p14="http://schemas.microsoft.com/office/powerpoint/2010/main" val="252373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cxnSp>
        <p:nvCxnSpPr>
          <p:cNvPr id="245" name="Google Shape;245;p45"/>
          <p:cNvCxnSpPr/>
          <p:nvPr/>
        </p:nvCxnSpPr>
        <p:spPr>
          <a:xfrm>
            <a:off x="491633" y="2563833"/>
            <a:ext cx="11116000" cy="0"/>
          </a:xfrm>
          <a:prstGeom prst="straightConnector1">
            <a:avLst/>
          </a:prstGeom>
          <a:noFill/>
          <a:ln w="28575" cap="flat" cmpd="sng">
            <a:solidFill>
              <a:schemeClr val="dk2"/>
            </a:solidFill>
            <a:prstDash val="solid"/>
            <a:round/>
            <a:headEnd type="none" w="med" len="med"/>
            <a:tailEnd type="triangle" w="med" len="med"/>
          </a:ln>
        </p:spPr>
      </p:cxnSp>
      <p:sp>
        <p:nvSpPr>
          <p:cNvPr id="246" name="Google Shape;246;p45"/>
          <p:cNvSpPr/>
          <p:nvPr/>
        </p:nvSpPr>
        <p:spPr>
          <a:xfrm>
            <a:off x="1596833" y="2249033"/>
            <a:ext cx="641542" cy="6296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dirty="0">
                <a:solidFill>
                  <a:srgbClr val="FFFFFF"/>
                </a:solidFill>
                <a:latin typeface="Bahnschrift SemiBold" panose="020B0502040204020203" pitchFamily="34" charset="0"/>
                <a:ea typeface="Questrial"/>
                <a:cs typeface="Questrial"/>
                <a:sym typeface="Questrial"/>
              </a:rPr>
              <a:t>1</a:t>
            </a:r>
            <a:endParaRPr sz="2200" b="1" dirty="0">
              <a:solidFill>
                <a:srgbClr val="FFFFFF"/>
              </a:solidFill>
              <a:latin typeface="Bahnschrift SemiBold" panose="020B0502040204020203" pitchFamily="34" charset="0"/>
              <a:ea typeface="Questrial"/>
              <a:cs typeface="Questrial"/>
              <a:sym typeface="Questrial"/>
            </a:endParaRPr>
          </a:p>
        </p:txBody>
      </p:sp>
      <p:sp>
        <p:nvSpPr>
          <p:cNvPr id="247" name="Google Shape;247;p45"/>
          <p:cNvSpPr txBox="1"/>
          <p:nvPr/>
        </p:nvSpPr>
        <p:spPr>
          <a:xfrm>
            <a:off x="491633" y="3071467"/>
            <a:ext cx="2840000" cy="1495200"/>
          </a:xfrm>
          <a:prstGeom prst="rect">
            <a:avLst/>
          </a:prstGeom>
          <a:noFill/>
          <a:ln>
            <a:noFill/>
          </a:ln>
        </p:spPr>
        <p:txBody>
          <a:bodyPr spcFirstLastPara="1" wrap="square" lIns="121900" tIns="121900" rIns="121900" bIns="121900" anchor="t" anchorCtr="0">
            <a:noAutofit/>
          </a:bodyPr>
          <a:lstStyle/>
          <a:p>
            <a:pPr algn="ctr"/>
            <a:r>
              <a:rPr lang="en-SG" sz="2200" dirty="0">
                <a:latin typeface="Bahnschrift SemiBold" panose="020B0502040204020203" pitchFamily="34" charset="0"/>
                <a:ea typeface="Source Sans Pro"/>
                <a:cs typeface="Source Sans Pro"/>
                <a:sym typeface="Source Sans Pro"/>
              </a:rPr>
              <a:t>Cross-Sectional Regression to determine returns of Alpha Factors</a:t>
            </a:r>
          </a:p>
          <a:p>
            <a:endParaRPr sz="2200" dirty="0">
              <a:latin typeface="Bahnschrift SemiBold" panose="020B0502040204020203" pitchFamily="34" charset="0"/>
              <a:ea typeface="Source Sans Pro"/>
              <a:cs typeface="Source Sans Pro"/>
              <a:sym typeface="Source Sans Pro"/>
            </a:endParaRPr>
          </a:p>
        </p:txBody>
      </p:sp>
      <p:sp>
        <p:nvSpPr>
          <p:cNvPr id="248" name="Google Shape;248;p45"/>
          <p:cNvSpPr txBox="1"/>
          <p:nvPr/>
        </p:nvSpPr>
        <p:spPr>
          <a:xfrm>
            <a:off x="3862000" y="3071467"/>
            <a:ext cx="2840000" cy="2531200"/>
          </a:xfrm>
          <a:prstGeom prst="rect">
            <a:avLst/>
          </a:prstGeom>
          <a:noFill/>
          <a:ln>
            <a:noFill/>
          </a:ln>
        </p:spPr>
        <p:txBody>
          <a:bodyPr spcFirstLastPara="1" wrap="square" lIns="121900" tIns="121900" rIns="121900" bIns="121900" anchor="t" anchorCtr="0">
            <a:noAutofit/>
          </a:bodyPr>
          <a:lstStyle/>
          <a:p>
            <a:pPr algn="ctr"/>
            <a:r>
              <a:rPr lang="en-US" sz="2200" dirty="0">
                <a:latin typeface="Bahnschrift SemiBold" panose="020B0502040204020203" pitchFamily="34" charset="0"/>
                <a:ea typeface="Source Sans Pro"/>
                <a:cs typeface="Source Sans Pro"/>
                <a:sym typeface="Source Sans Pro"/>
              </a:rPr>
              <a:t>Obtains Factor Loading of each stock</a:t>
            </a:r>
          </a:p>
          <a:p>
            <a:pPr algn="ctr"/>
            <a:endParaRPr lang="en-US" sz="2200" dirty="0">
              <a:latin typeface="Bahnschrift SemiBold" panose="020B0502040204020203" pitchFamily="34" charset="0"/>
              <a:ea typeface="Source Sans Pro"/>
              <a:cs typeface="Source Sans Pro"/>
              <a:sym typeface="Source Sans Pro"/>
            </a:endParaRPr>
          </a:p>
          <a:p>
            <a:pPr algn="ctr"/>
            <a:endParaRPr sz="2200" dirty="0">
              <a:latin typeface="Bahnschrift SemiBold" panose="020B0502040204020203" pitchFamily="34" charset="0"/>
              <a:ea typeface="Source Sans Pro"/>
              <a:cs typeface="Source Sans Pro"/>
              <a:sym typeface="Source Sans Pro"/>
            </a:endParaRPr>
          </a:p>
          <a:p>
            <a:pPr algn="ctr"/>
            <a:endParaRPr sz="2200" dirty="0">
              <a:latin typeface="Bahnschrift SemiBold" panose="020B0502040204020203" pitchFamily="34" charset="0"/>
              <a:ea typeface="Source Sans Pro"/>
              <a:cs typeface="Source Sans Pro"/>
              <a:sym typeface="Source Sans Pro"/>
            </a:endParaRPr>
          </a:p>
        </p:txBody>
      </p:sp>
      <p:sp>
        <p:nvSpPr>
          <p:cNvPr id="249" name="Google Shape;249;p45"/>
          <p:cNvSpPr txBox="1"/>
          <p:nvPr/>
        </p:nvSpPr>
        <p:spPr>
          <a:xfrm>
            <a:off x="7232367" y="3071467"/>
            <a:ext cx="3980800" cy="3831600"/>
          </a:xfrm>
          <a:prstGeom prst="rect">
            <a:avLst/>
          </a:prstGeom>
          <a:noFill/>
          <a:ln>
            <a:noFill/>
          </a:ln>
        </p:spPr>
        <p:txBody>
          <a:bodyPr spcFirstLastPara="1" wrap="square" lIns="121900" tIns="121900" rIns="121900" bIns="121900" anchor="t" anchorCtr="0">
            <a:noAutofit/>
          </a:bodyPr>
          <a:lstStyle/>
          <a:p>
            <a:pPr algn="ctr"/>
            <a:r>
              <a:rPr lang="en-US" sz="2200" dirty="0">
                <a:latin typeface="Bahnschrift SemiBold" panose="020B0502040204020203" pitchFamily="34" charset="0"/>
                <a:ea typeface="Source Sans Pro"/>
                <a:cs typeface="Source Sans Pro"/>
                <a:sym typeface="Source Sans Pro"/>
              </a:rPr>
              <a:t>Alpha Factor scores are used to classify stocks </a:t>
            </a:r>
          </a:p>
          <a:p>
            <a:pPr algn="ctr"/>
            <a:endParaRPr lang="en-US" sz="2200" dirty="0">
              <a:latin typeface="Bahnschrift SemiBold" panose="020B0502040204020203" pitchFamily="34" charset="0"/>
              <a:ea typeface="Source Sans Pro"/>
              <a:cs typeface="Source Sans Pro"/>
              <a:sym typeface="Source Sans Pro"/>
            </a:endParaRPr>
          </a:p>
          <a:p>
            <a:pPr algn="ctr"/>
            <a:r>
              <a:rPr lang="en-US" sz="2200" dirty="0">
                <a:latin typeface="Bahnschrift SemiBold" panose="020B0502040204020203" pitchFamily="34" charset="0"/>
                <a:ea typeface="Source Sans Pro"/>
                <a:cs typeface="Source Sans Pro"/>
                <a:sym typeface="Source Sans Pro"/>
              </a:rPr>
              <a:t>Expected return of each stock calculated using multifactor model equation</a:t>
            </a:r>
            <a:endParaRPr sz="2200" dirty="0">
              <a:latin typeface="Bahnschrift SemiBold" panose="020B0502040204020203" pitchFamily="34" charset="0"/>
              <a:ea typeface="Source Sans Pro"/>
              <a:cs typeface="Source Sans Pro"/>
              <a:sym typeface="Source Sans Pro"/>
            </a:endParaRPr>
          </a:p>
        </p:txBody>
      </p:sp>
      <p:sp>
        <p:nvSpPr>
          <p:cNvPr id="250" name="Google Shape;250;p45"/>
          <p:cNvSpPr/>
          <p:nvPr/>
        </p:nvSpPr>
        <p:spPr>
          <a:xfrm>
            <a:off x="4967200" y="2249033"/>
            <a:ext cx="629600" cy="629600"/>
          </a:xfrm>
          <a:prstGeom prst="ellipse">
            <a:avLst/>
          </a:prstGeom>
          <a:solidFill>
            <a:schemeClr val="tx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a:solidFill>
                  <a:srgbClr val="FFFFFF"/>
                </a:solidFill>
                <a:latin typeface="Bahnschrift SemiBold" panose="020B0502040204020203" pitchFamily="34" charset="0"/>
                <a:ea typeface="Questrial"/>
                <a:cs typeface="Questrial"/>
                <a:sym typeface="Questrial"/>
              </a:rPr>
              <a:t>2</a:t>
            </a:r>
            <a:endParaRPr sz="2200" b="1">
              <a:solidFill>
                <a:srgbClr val="FFFFFF"/>
              </a:solidFill>
              <a:latin typeface="Bahnschrift SemiBold" panose="020B0502040204020203" pitchFamily="34" charset="0"/>
              <a:ea typeface="Questrial"/>
              <a:cs typeface="Questrial"/>
              <a:sym typeface="Questrial"/>
            </a:endParaRPr>
          </a:p>
        </p:txBody>
      </p:sp>
      <p:sp>
        <p:nvSpPr>
          <p:cNvPr id="251" name="Google Shape;251;p45"/>
          <p:cNvSpPr/>
          <p:nvPr/>
        </p:nvSpPr>
        <p:spPr>
          <a:xfrm>
            <a:off x="8907967" y="2249033"/>
            <a:ext cx="629600" cy="6296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a:solidFill>
                  <a:srgbClr val="FFFFFF"/>
                </a:solidFill>
                <a:latin typeface="Bahnschrift SemiBold" panose="020B0502040204020203" pitchFamily="34" charset="0"/>
                <a:ea typeface="Questrial"/>
                <a:cs typeface="Questrial"/>
                <a:sym typeface="Questrial"/>
              </a:rPr>
              <a:t>3</a:t>
            </a:r>
            <a:endParaRPr sz="2200" b="1">
              <a:solidFill>
                <a:srgbClr val="FFFFFF"/>
              </a:solidFill>
              <a:latin typeface="Bahnschrift SemiBold" panose="020B0502040204020203" pitchFamily="34" charset="0"/>
              <a:ea typeface="Questrial"/>
              <a:cs typeface="Questrial"/>
              <a:sym typeface="Questrial"/>
            </a:endParaRPr>
          </a:p>
        </p:txBody>
      </p:sp>
      <p:sp>
        <p:nvSpPr>
          <p:cNvPr id="252" name="Google Shape;252;p45"/>
          <p:cNvSpPr txBox="1"/>
          <p:nvPr/>
        </p:nvSpPr>
        <p:spPr>
          <a:xfrm>
            <a:off x="491633" y="1360050"/>
            <a:ext cx="2840000" cy="475200"/>
          </a:xfrm>
          <a:prstGeom prst="rect">
            <a:avLst/>
          </a:prstGeom>
          <a:noFill/>
          <a:ln>
            <a:noFill/>
          </a:ln>
        </p:spPr>
        <p:txBody>
          <a:bodyPr spcFirstLastPara="1" wrap="square" lIns="121900" tIns="121900" rIns="121900" bIns="121900" anchor="t" anchorCtr="0">
            <a:noAutofit/>
          </a:bodyPr>
          <a:lstStyle/>
          <a:p>
            <a:pPr algn="ctr"/>
            <a:r>
              <a:rPr lang="en-SG" sz="2200" b="1" dirty="0">
                <a:solidFill>
                  <a:schemeClr val="accent4"/>
                </a:solidFill>
                <a:latin typeface="Bahnschrift SemiBold" panose="020B0502040204020203" pitchFamily="34" charset="0"/>
                <a:ea typeface="Source Sans Pro"/>
                <a:cs typeface="Source Sans Pro"/>
                <a:sym typeface="Source Sans Pro"/>
              </a:rPr>
              <a:t>Calculate Factor Premium</a:t>
            </a:r>
            <a:endParaRPr sz="2200" b="1" dirty="0">
              <a:solidFill>
                <a:schemeClr val="accent4"/>
              </a:solidFill>
              <a:latin typeface="Bahnschrift SemiBold" panose="020B0502040204020203" pitchFamily="34" charset="0"/>
              <a:ea typeface="Source Sans Pro"/>
              <a:cs typeface="Source Sans Pro"/>
              <a:sym typeface="Source Sans Pro"/>
            </a:endParaRPr>
          </a:p>
        </p:txBody>
      </p:sp>
      <p:sp>
        <p:nvSpPr>
          <p:cNvPr id="253" name="Google Shape;253;p45"/>
          <p:cNvSpPr txBox="1"/>
          <p:nvPr/>
        </p:nvSpPr>
        <p:spPr>
          <a:xfrm>
            <a:off x="3862000" y="1360050"/>
            <a:ext cx="3142400" cy="475200"/>
          </a:xfrm>
          <a:prstGeom prst="rect">
            <a:avLst/>
          </a:prstGeom>
          <a:noFill/>
          <a:ln>
            <a:noFill/>
          </a:ln>
        </p:spPr>
        <p:txBody>
          <a:bodyPr spcFirstLastPara="1" wrap="square" lIns="121900" tIns="121900" rIns="121900" bIns="121900" anchor="t" anchorCtr="0">
            <a:noAutofit/>
          </a:bodyPr>
          <a:lstStyle/>
          <a:p>
            <a:pPr algn="ctr"/>
            <a:r>
              <a:rPr lang="en" sz="2200" b="1" dirty="0">
                <a:latin typeface="Bahnschrift SemiBold" panose="020B0502040204020203" pitchFamily="34" charset="0"/>
                <a:ea typeface="Source Sans Pro"/>
                <a:cs typeface="Source Sans Pro"/>
                <a:sym typeface="Source Sans Pro"/>
              </a:rPr>
              <a:t>Multivariate Linear Regression</a:t>
            </a:r>
            <a:endParaRPr sz="2200" b="1" dirty="0">
              <a:latin typeface="Bahnschrift SemiBold" panose="020B0502040204020203" pitchFamily="34" charset="0"/>
              <a:ea typeface="Source Sans Pro"/>
              <a:cs typeface="Source Sans Pro"/>
              <a:sym typeface="Source Sans Pro"/>
            </a:endParaRPr>
          </a:p>
        </p:txBody>
      </p:sp>
      <p:sp>
        <p:nvSpPr>
          <p:cNvPr id="254" name="Google Shape;254;p45"/>
          <p:cNvSpPr txBox="1"/>
          <p:nvPr/>
        </p:nvSpPr>
        <p:spPr>
          <a:xfrm>
            <a:off x="7232367" y="1380043"/>
            <a:ext cx="4078400" cy="475200"/>
          </a:xfrm>
          <a:prstGeom prst="rect">
            <a:avLst/>
          </a:prstGeom>
          <a:noFill/>
          <a:ln>
            <a:noFill/>
          </a:ln>
        </p:spPr>
        <p:txBody>
          <a:bodyPr spcFirstLastPara="1" wrap="square" lIns="121900" tIns="121900" rIns="121900" bIns="121900" anchor="t" anchorCtr="0">
            <a:noAutofit/>
          </a:bodyPr>
          <a:lstStyle/>
          <a:p>
            <a:pPr algn="ctr"/>
            <a:r>
              <a:rPr lang="en-US" sz="2200" b="1" dirty="0">
                <a:solidFill>
                  <a:schemeClr val="accent4"/>
                </a:solidFill>
                <a:latin typeface="Bahnschrift SemiBold" panose="020B0502040204020203" pitchFamily="34" charset="0"/>
                <a:ea typeface="Source Sans Pro"/>
                <a:cs typeface="Source Sans Pro"/>
                <a:sym typeface="Source Sans Pro"/>
              </a:rPr>
              <a:t>Alpha Factor Score Computation</a:t>
            </a:r>
            <a:endParaRPr sz="2200" b="1" dirty="0">
              <a:solidFill>
                <a:schemeClr val="accent4"/>
              </a:solidFill>
              <a:latin typeface="Bahnschrift SemiBold" panose="020B0502040204020203" pitchFamily="34" charset="0"/>
              <a:ea typeface="Source Sans Pro"/>
              <a:cs typeface="Source Sans Pro"/>
              <a:sym typeface="Source Sans Pro"/>
            </a:endParaRPr>
          </a:p>
        </p:txBody>
      </p:sp>
      <p:sp>
        <p:nvSpPr>
          <p:cNvPr id="18" name="Title 1">
            <a:extLst>
              <a:ext uri="{FF2B5EF4-FFF2-40B4-BE49-F238E27FC236}">
                <a16:creationId xmlns:a16="http://schemas.microsoft.com/office/drawing/2014/main" id="{70979E09-39BD-44FB-B4CC-A52F5CB2D32F}"/>
              </a:ext>
            </a:extLst>
          </p:cNvPr>
          <p:cNvSpPr txBox="1">
            <a:spLocks/>
          </p:cNvSpPr>
          <p:nvPr/>
        </p:nvSpPr>
        <p:spPr>
          <a:xfrm>
            <a:off x="-115850" y="39653"/>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METHOD</a:t>
            </a:r>
          </a:p>
        </p:txBody>
      </p:sp>
      <p:sp>
        <p:nvSpPr>
          <p:cNvPr id="23" name="Google Shape;256;p45">
            <a:extLst>
              <a:ext uri="{FF2B5EF4-FFF2-40B4-BE49-F238E27FC236}">
                <a16:creationId xmlns:a16="http://schemas.microsoft.com/office/drawing/2014/main" id="{C22CD188-6FB9-418B-A852-1B12CDC98090}"/>
              </a:ext>
            </a:extLst>
          </p:cNvPr>
          <p:cNvSpPr/>
          <p:nvPr/>
        </p:nvSpPr>
        <p:spPr>
          <a:xfrm>
            <a:off x="3939115" y="1120841"/>
            <a:ext cx="7919509" cy="5098975"/>
          </a:xfrm>
          <a:prstGeom prst="rect">
            <a:avLst/>
          </a:prstGeom>
          <a:solidFill>
            <a:srgbClr val="FFFFFF">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2" descr="https://lh4.googleusercontent.com/Au36bcb8MiLGohzQu_xo9hdUOe8ilREeBKBmCen6debUotE1dncOgfcLk4S03-NqkNGd7chQLDBfAN4-Aus2bP2C30u4l1o9SbzW0EwaxbJbD1XPKQUreCL7M1n7-J178ErpH-SI">
            <a:extLst>
              <a:ext uri="{FF2B5EF4-FFF2-40B4-BE49-F238E27FC236}">
                <a16:creationId xmlns:a16="http://schemas.microsoft.com/office/drawing/2014/main" id="{BD430809-1FC5-41DA-8049-927717A1D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96" y="5912410"/>
            <a:ext cx="11002837" cy="5466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96E77BB-6A54-4942-9248-707DFC465163}"/>
              </a:ext>
            </a:extLst>
          </p:cNvPr>
          <p:cNvSpPr/>
          <p:nvPr/>
        </p:nvSpPr>
        <p:spPr>
          <a:xfrm>
            <a:off x="3459892" y="5906530"/>
            <a:ext cx="1383956"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a:extLst>
              <a:ext uri="{FF2B5EF4-FFF2-40B4-BE49-F238E27FC236}">
                <a16:creationId xmlns:a16="http://schemas.microsoft.com/office/drawing/2014/main" id="{18DBD53E-D848-4FCF-965F-049E4F953B31}"/>
              </a:ext>
            </a:extLst>
          </p:cNvPr>
          <p:cNvSpPr/>
          <p:nvPr/>
        </p:nvSpPr>
        <p:spPr>
          <a:xfrm>
            <a:off x="5690019" y="5906530"/>
            <a:ext cx="1383956"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16">
            <a:extLst>
              <a:ext uri="{FF2B5EF4-FFF2-40B4-BE49-F238E27FC236}">
                <a16:creationId xmlns:a16="http://schemas.microsoft.com/office/drawing/2014/main" id="{D1FA9B7E-E877-4C00-9C7A-D5C4B7F28973}"/>
              </a:ext>
            </a:extLst>
          </p:cNvPr>
          <p:cNvSpPr/>
          <p:nvPr/>
        </p:nvSpPr>
        <p:spPr>
          <a:xfrm>
            <a:off x="7898869" y="5901226"/>
            <a:ext cx="1383956"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cxnSp>
        <p:nvCxnSpPr>
          <p:cNvPr id="245" name="Google Shape;245;p45"/>
          <p:cNvCxnSpPr/>
          <p:nvPr/>
        </p:nvCxnSpPr>
        <p:spPr>
          <a:xfrm>
            <a:off x="491633" y="2563833"/>
            <a:ext cx="11116000" cy="0"/>
          </a:xfrm>
          <a:prstGeom prst="straightConnector1">
            <a:avLst/>
          </a:prstGeom>
          <a:noFill/>
          <a:ln w="28575" cap="flat" cmpd="sng">
            <a:solidFill>
              <a:schemeClr val="dk2"/>
            </a:solidFill>
            <a:prstDash val="solid"/>
            <a:round/>
            <a:headEnd type="none" w="med" len="med"/>
            <a:tailEnd type="triangle" w="med" len="med"/>
          </a:ln>
        </p:spPr>
      </p:cxnSp>
      <p:sp>
        <p:nvSpPr>
          <p:cNvPr id="246" name="Google Shape;246;p45"/>
          <p:cNvSpPr/>
          <p:nvPr/>
        </p:nvSpPr>
        <p:spPr>
          <a:xfrm>
            <a:off x="1596833" y="2249033"/>
            <a:ext cx="641542" cy="6296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dirty="0">
                <a:solidFill>
                  <a:srgbClr val="FFFFFF"/>
                </a:solidFill>
                <a:latin typeface="Bahnschrift SemiBold" panose="020B0502040204020203" pitchFamily="34" charset="0"/>
                <a:ea typeface="Questrial"/>
                <a:cs typeface="Questrial"/>
                <a:sym typeface="Questrial"/>
              </a:rPr>
              <a:t>1</a:t>
            </a:r>
            <a:endParaRPr sz="2200" b="1" dirty="0">
              <a:solidFill>
                <a:srgbClr val="FFFFFF"/>
              </a:solidFill>
              <a:latin typeface="Bahnschrift SemiBold" panose="020B0502040204020203" pitchFamily="34" charset="0"/>
              <a:ea typeface="Questrial"/>
              <a:cs typeface="Questrial"/>
              <a:sym typeface="Questrial"/>
            </a:endParaRPr>
          </a:p>
        </p:txBody>
      </p:sp>
      <p:sp>
        <p:nvSpPr>
          <p:cNvPr id="247" name="Google Shape;247;p45"/>
          <p:cNvSpPr txBox="1"/>
          <p:nvPr/>
        </p:nvSpPr>
        <p:spPr>
          <a:xfrm>
            <a:off x="491633" y="3071467"/>
            <a:ext cx="2840000" cy="1495200"/>
          </a:xfrm>
          <a:prstGeom prst="rect">
            <a:avLst/>
          </a:prstGeom>
          <a:noFill/>
          <a:ln>
            <a:noFill/>
          </a:ln>
        </p:spPr>
        <p:txBody>
          <a:bodyPr spcFirstLastPara="1" wrap="square" lIns="121900" tIns="121900" rIns="121900" bIns="121900" anchor="t" anchorCtr="0">
            <a:noAutofit/>
          </a:bodyPr>
          <a:lstStyle/>
          <a:p>
            <a:pPr algn="ctr"/>
            <a:r>
              <a:rPr lang="en-GB" sz="2200" dirty="0">
                <a:latin typeface="Bahnschrift SemiBold" panose="020B0502040204020203" pitchFamily="34" charset="0"/>
                <a:ea typeface="Source Sans Pro"/>
                <a:cs typeface="Source Sans Pro"/>
                <a:sym typeface="Source Sans Pro"/>
              </a:rPr>
              <a:t>Cross-Sectional Regression to determine returns of Alpha Factors</a:t>
            </a:r>
          </a:p>
          <a:p>
            <a:endParaRPr lang="en-GB" sz="2200" dirty="0">
              <a:latin typeface="Bahnschrift SemiBold" panose="020B0502040204020203" pitchFamily="34" charset="0"/>
              <a:ea typeface="Source Sans Pro"/>
              <a:cs typeface="Source Sans Pro"/>
              <a:sym typeface="Source Sans Pro"/>
            </a:endParaRPr>
          </a:p>
        </p:txBody>
      </p:sp>
      <p:sp>
        <p:nvSpPr>
          <p:cNvPr id="248" name="Google Shape;248;p45"/>
          <p:cNvSpPr txBox="1"/>
          <p:nvPr/>
        </p:nvSpPr>
        <p:spPr>
          <a:xfrm>
            <a:off x="3862000" y="3071467"/>
            <a:ext cx="2840000" cy="2531200"/>
          </a:xfrm>
          <a:prstGeom prst="rect">
            <a:avLst/>
          </a:prstGeom>
          <a:noFill/>
          <a:ln>
            <a:noFill/>
          </a:ln>
        </p:spPr>
        <p:txBody>
          <a:bodyPr spcFirstLastPara="1" wrap="square" lIns="121900" tIns="121900" rIns="121900" bIns="121900" anchor="t" anchorCtr="0">
            <a:noAutofit/>
          </a:bodyPr>
          <a:lstStyle/>
          <a:p>
            <a:pPr algn="ctr"/>
            <a:r>
              <a:rPr lang="en-US" sz="2200" dirty="0">
                <a:latin typeface="Bahnschrift SemiBold" panose="020B0502040204020203" pitchFamily="34" charset="0"/>
                <a:ea typeface="Source Sans Pro"/>
                <a:cs typeface="Source Sans Pro"/>
                <a:sym typeface="Source Sans Pro"/>
              </a:rPr>
              <a:t>Obtains Factor Exposure of each stock</a:t>
            </a:r>
          </a:p>
          <a:p>
            <a:pPr algn="ctr"/>
            <a:endParaRPr lang="en-US" sz="2200" dirty="0">
              <a:latin typeface="Bahnschrift SemiBold" panose="020B0502040204020203" pitchFamily="34" charset="0"/>
              <a:ea typeface="Source Sans Pro"/>
              <a:cs typeface="Source Sans Pro"/>
              <a:sym typeface="Source Sans Pro"/>
            </a:endParaRPr>
          </a:p>
          <a:p>
            <a:pPr algn="ctr"/>
            <a:endParaRPr sz="2200" dirty="0">
              <a:latin typeface="Bahnschrift SemiBold" panose="020B0502040204020203" pitchFamily="34" charset="0"/>
              <a:ea typeface="Source Sans Pro"/>
              <a:cs typeface="Source Sans Pro"/>
              <a:sym typeface="Source Sans Pro"/>
            </a:endParaRPr>
          </a:p>
          <a:p>
            <a:pPr algn="ctr"/>
            <a:endParaRPr sz="2200" dirty="0">
              <a:latin typeface="Bahnschrift SemiBold" panose="020B0502040204020203" pitchFamily="34" charset="0"/>
              <a:ea typeface="Source Sans Pro"/>
              <a:cs typeface="Source Sans Pro"/>
              <a:sym typeface="Source Sans Pro"/>
            </a:endParaRPr>
          </a:p>
        </p:txBody>
      </p:sp>
      <p:sp>
        <p:nvSpPr>
          <p:cNvPr id="249" name="Google Shape;249;p45"/>
          <p:cNvSpPr txBox="1"/>
          <p:nvPr/>
        </p:nvSpPr>
        <p:spPr>
          <a:xfrm>
            <a:off x="7232367" y="3071467"/>
            <a:ext cx="3980800" cy="3831600"/>
          </a:xfrm>
          <a:prstGeom prst="rect">
            <a:avLst/>
          </a:prstGeom>
          <a:noFill/>
          <a:ln>
            <a:noFill/>
          </a:ln>
        </p:spPr>
        <p:txBody>
          <a:bodyPr spcFirstLastPara="1" wrap="square" lIns="121900" tIns="121900" rIns="121900" bIns="121900" anchor="t" anchorCtr="0">
            <a:noAutofit/>
          </a:bodyPr>
          <a:lstStyle/>
          <a:p>
            <a:pPr algn="ctr"/>
            <a:r>
              <a:rPr lang="en-US" sz="2200" dirty="0">
                <a:latin typeface="Bahnschrift SemiBold" panose="020B0502040204020203" pitchFamily="34" charset="0"/>
                <a:ea typeface="Source Sans Pro"/>
                <a:cs typeface="Source Sans Pro"/>
                <a:sym typeface="Source Sans Pro"/>
              </a:rPr>
              <a:t>Alpha Factor scores are used to classify stocks </a:t>
            </a:r>
          </a:p>
          <a:p>
            <a:pPr algn="ctr"/>
            <a:endParaRPr lang="en-US" sz="2200" dirty="0">
              <a:latin typeface="Bahnschrift SemiBold" panose="020B0502040204020203" pitchFamily="34" charset="0"/>
              <a:ea typeface="Source Sans Pro"/>
              <a:cs typeface="Source Sans Pro"/>
              <a:sym typeface="Source Sans Pro"/>
            </a:endParaRPr>
          </a:p>
          <a:p>
            <a:pPr algn="ctr"/>
            <a:r>
              <a:rPr lang="en-US" sz="2200" dirty="0">
                <a:latin typeface="Bahnschrift SemiBold" panose="020B0502040204020203" pitchFamily="34" charset="0"/>
                <a:ea typeface="Source Sans Pro"/>
                <a:cs typeface="Source Sans Pro"/>
                <a:sym typeface="Source Sans Pro"/>
              </a:rPr>
              <a:t>Expected return of each stock calculated using multifactor model equation</a:t>
            </a:r>
            <a:endParaRPr sz="2200" dirty="0">
              <a:latin typeface="Bahnschrift SemiBold" panose="020B0502040204020203" pitchFamily="34" charset="0"/>
              <a:ea typeface="Source Sans Pro"/>
              <a:cs typeface="Source Sans Pro"/>
              <a:sym typeface="Source Sans Pro"/>
            </a:endParaRPr>
          </a:p>
        </p:txBody>
      </p:sp>
      <p:sp>
        <p:nvSpPr>
          <p:cNvPr id="250" name="Google Shape;250;p45"/>
          <p:cNvSpPr/>
          <p:nvPr/>
        </p:nvSpPr>
        <p:spPr>
          <a:xfrm>
            <a:off x="4967200" y="2249033"/>
            <a:ext cx="629600" cy="629600"/>
          </a:xfrm>
          <a:prstGeom prst="ellipse">
            <a:avLst/>
          </a:prstGeom>
          <a:solidFill>
            <a:schemeClr val="tx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a:solidFill>
                  <a:srgbClr val="FFFFFF"/>
                </a:solidFill>
                <a:latin typeface="Bahnschrift SemiBold" panose="020B0502040204020203" pitchFamily="34" charset="0"/>
                <a:ea typeface="Questrial"/>
                <a:cs typeface="Questrial"/>
                <a:sym typeface="Questrial"/>
              </a:rPr>
              <a:t>2</a:t>
            </a:r>
            <a:endParaRPr sz="2200" b="1">
              <a:solidFill>
                <a:srgbClr val="FFFFFF"/>
              </a:solidFill>
              <a:latin typeface="Bahnschrift SemiBold" panose="020B0502040204020203" pitchFamily="34" charset="0"/>
              <a:ea typeface="Questrial"/>
              <a:cs typeface="Questrial"/>
              <a:sym typeface="Questrial"/>
            </a:endParaRPr>
          </a:p>
        </p:txBody>
      </p:sp>
      <p:sp>
        <p:nvSpPr>
          <p:cNvPr id="251" name="Google Shape;251;p45"/>
          <p:cNvSpPr/>
          <p:nvPr/>
        </p:nvSpPr>
        <p:spPr>
          <a:xfrm>
            <a:off x="8907967" y="2249033"/>
            <a:ext cx="629600" cy="6296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a:solidFill>
                  <a:srgbClr val="FFFFFF"/>
                </a:solidFill>
                <a:latin typeface="Bahnschrift SemiBold" panose="020B0502040204020203" pitchFamily="34" charset="0"/>
                <a:ea typeface="Questrial"/>
                <a:cs typeface="Questrial"/>
                <a:sym typeface="Questrial"/>
              </a:rPr>
              <a:t>3</a:t>
            </a:r>
            <a:endParaRPr sz="2200" b="1">
              <a:solidFill>
                <a:srgbClr val="FFFFFF"/>
              </a:solidFill>
              <a:latin typeface="Bahnschrift SemiBold" panose="020B0502040204020203" pitchFamily="34" charset="0"/>
              <a:ea typeface="Questrial"/>
              <a:cs typeface="Questrial"/>
              <a:sym typeface="Questrial"/>
            </a:endParaRPr>
          </a:p>
        </p:txBody>
      </p:sp>
      <p:sp>
        <p:nvSpPr>
          <p:cNvPr id="252" name="Google Shape;252;p45"/>
          <p:cNvSpPr txBox="1"/>
          <p:nvPr/>
        </p:nvSpPr>
        <p:spPr>
          <a:xfrm>
            <a:off x="491633" y="1360050"/>
            <a:ext cx="2840000" cy="475200"/>
          </a:xfrm>
          <a:prstGeom prst="rect">
            <a:avLst/>
          </a:prstGeom>
          <a:noFill/>
          <a:ln>
            <a:noFill/>
          </a:ln>
        </p:spPr>
        <p:txBody>
          <a:bodyPr spcFirstLastPara="1" wrap="square" lIns="121900" tIns="121900" rIns="121900" bIns="121900" anchor="t" anchorCtr="0">
            <a:noAutofit/>
          </a:bodyPr>
          <a:lstStyle/>
          <a:p>
            <a:pPr algn="ctr"/>
            <a:r>
              <a:rPr lang="en-SG" sz="2200" b="1" dirty="0">
                <a:solidFill>
                  <a:schemeClr val="accent4"/>
                </a:solidFill>
                <a:latin typeface="Bahnschrift SemiBold" panose="020B0502040204020203" pitchFamily="34" charset="0"/>
                <a:ea typeface="Source Sans Pro"/>
                <a:cs typeface="Source Sans Pro"/>
                <a:sym typeface="Source Sans Pro"/>
              </a:rPr>
              <a:t>Calculate Factor Premium</a:t>
            </a:r>
          </a:p>
        </p:txBody>
      </p:sp>
      <p:sp>
        <p:nvSpPr>
          <p:cNvPr id="253" name="Google Shape;253;p45"/>
          <p:cNvSpPr txBox="1"/>
          <p:nvPr/>
        </p:nvSpPr>
        <p:spPr>
          <a:xfrm>
            <a:off x="3862000" y="1360050"/>
            <a:ext cx="3142400" cy="475200"/>
          </a:xfrm>
          <a:prstGeom prst="rect">
            <a:avLst/>
          </a:prstGeom>
          <a:noFill/>
          <a:ln>
            <a:noFill/>
          </a:ln>
        </p:spPr>
        <p:txBody>
          <a:bodyPr spcFirstLastPara="1" wrap="square" lIns="121900" tIns="121900" rIns="121900" bIns="121900" anchor="t" anchorCtr="0">
            <a:noAutofit/>
          </a:bodyPr>
          <a:lstStyle/>
          <a:p>
            <a:pPr algn="ctr"/>
            <a:r>
              <a:rPr lang="en" sz="2200" b="1" dirty="0">
                <a:latin typeface="Bahnschrift SemiBold" panose="020B0502040204020203" pitchFamily="34" charset="0"/>
                <a:ea typeface="Source Sans Pro"/>
                <a:cs typeface="Source Sans Pro"/>
                <a:sym typeface="Source Sans Pro"/>
              </a:rPr>
              <a:t>Multivariate Linear Regression</a:t>
            </a:r>
            <a:endParaRPr sz="2200" b="1" dirty="0">
              <a:latin typeface="Bahnschrift SemiBold" panose="020B0502040204020203" pitchFamily="34" charset="0"/>
              <a:ea typeface="Source Sans Pro"/>
              <a:cs typeface="Source Sans Pro"/>
              <a:sym typeface="Source Sans Pro"/>
            </a:endParaRPr>
          </a:p>
        </p:txBody>
      </p:sp>
      <p:sp>
        <p:nvSpPr>
          <p:cNvPr id="254" name="Google Shape;254;p45"/>
          <p:cNvSpPr txBox="1"/>
          <p:nvPr/>
        </p:nvSpPr>
        <p:spPr>
          <a:xfrm>
            <a:off x="7232367" y="1380043"/>
            <a:ext cx="4078400" cy="475200"/>
          </a:xfrm>
          <a:prstGeom prst="rect">
            <a:avLst/>
          </a:prstGeom>
          <a:noFill/>
          <a:ln>
            <a:noFill/>
          </a:ln>
        </p:spPr>
        <p:txBody>
          <a:bodyPr spcFirstLastPara="1" wrap="square" lIns="121900" tIns="121900" rIns="121900" bIns="121900" anchor="t" anchorCtr="0">
            <a:noAutofit/>
          </a:bodyPr>
          <a:lstStyle/>
          <a:p>
            <a:pPr algn="ctr"/>
            <a:r>
              <a:rPr lang="en-US" sz="2200" b="1" dirty="0">
                <a:solidFill>
                  <a:schemeClr val="accent4"/>
                </a:solidFill>
                <a:latin typeface="Bahnschrift SemiBold" panose="020B0502040204020203" pitchFamily="34" charset="0"/>
                <a:ea typeface="Source Sans Pro"/>
                <a:cs typeface="Source Sans Pro"/>
                <a:sym typeface="Source Sans Pro"/>
              </a:rPr>
              <a:t>Alpha Factor Score Computation</a:t>
            </a:r>
            <a:endParaRPr sz="2200" b="1" dirty="0">
              <a:solidFill>
                <a:schemeClr val="accent4"/>
              </a:solidFill>
              <a:latin typeface="Bahnschrift SemiBold" panose="020B0502040204020203" pitchFamily="34" charset="0"/>
              <a:ea typeface="Source Sans Pro"/>
              <a:cs typeface="Source Sans Pro"/>
              <a:sym typeface="Source Sans Pro"/>
            </a:endParaRPr>
          </a:p>
        </p:txBody>
      </p:sp>
      <p:sp>
        <p:nvSpPr>
          <p:cNvPr id="18" name="Title 1">
            <a:extLst>
              <a:ext uri="{FF2B5EF4-FFF2-40B4-BE49-F238E27FC236}">
                <a16:creationId xmlns:a16="http://schemas.microsoft.com/office/drawing/2014/main" id="{70979E09-39BD-44FB-B4CC-A52F5CB2D32F}"/>
              </a:ext>
            </a:extLst>
          </p:cNvPr>
          <p:cNvSpPr txBox="1">
            <a:spLocks/>
          </p:cNvSpPr>
          <p:nvPr/>
        </p:nvSpPr>
        <p:spPr>
          <a:xfrm>
            <a:off x="-115850" y="39653"/>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METHOD</a:t>
            </a:r>
          </a:p>
        </p:txBody>
      </p:sp>
      <p:sp>
        <p:nvSpPr>
          <p:cNvPr id="15" name="Google Shape;256;p45">
            <a:extLst>
              <a:ext uri="{FF2B5EF4-FFF2-40B4-BE49-F238E27FC236}">
                <a16:creationId xmlns:a16="http://schemas.microsoft.com/office/drawing/2014/main" id="{20F26EB9-995C-4280-B42B-4593FD29F62A}"/>
              </a:ext>
            </a:extLst>
          </p:cNvPr>
          <p:cNvSpPr/>
          <p:nvPr/>
        </p:nvSpPr>
        <p:spPr>
          <a:xfrm>
            <a:off x="7232367" y="2994268"/>
            <a:ext cx="4178583" cy="2682632"/>
          </a:xfrm>
          <a:prstGeom prst="rect">
            <a:avLst/>
          </a:prstGeom>
          <a:solidFill>
            <a:srgbClr val="FFFFFF">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6;p45">
            <a:extLst>
              <a:ext uri="{FF2B5EF4-FFF2-40B4-BE49-F238E27FC236}">
                <a16:creationId xmlns:a16="http://schemas.microsoft.com/office/drawing/2014/main" id="{D40D6528-3DBF-4003-AB77-1573B99C6DEB}"/>
              </a:ext>
            </a:extLst>
          </p:cNvPr>
          <p:cNvSpPr/>
          <p:nvPr/>
        </p:nvSpPr>
        <p:spPr>
          <a:xfrm>
            <a:off x="286600" y="1436293"/>
            <a:ext cx="3142400" cy="4640655"/>
          </a:xfrm>
          <a:prstGeom prst="rect">
            <a:avLst/>
          </a:prstGeom>
          <a:solidFill>
            <a:srgbClr val="FFFFFF">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56;p45">
            <a:extLst>
              <a:ext uri="{FF2B5EF4-FFF2-40B4-BE49-F238E27FC236}">
                <a16:creationId xmlns:a16="http://schemas.microsoft.com/office/drawing/2014/main" id="{FE71DE97-0340-47BE-B365-FC3FEB8CCA75}"/>
              </a:ext>
            </a:extLst>
          </p:cNvPr>
          <p:cNvSpPr/>
          <p:nvPr/>
        </p:nvSpPr>
        <p:spPr>
          <a:xfrm>
            <a:off x="7519530" y="1198531"/>
            <a:ext cx="4224004" cy="5040692"/>
          </a:xfrm>
          <a:prstGeom prst="rect">
            <a:avLst/>
          </a:prstGeom>
          <a:solidFill>
            <a:srgbClr val="FFFFFF">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 name="Picture 2" descr="https://lh4.googleusercontent.com/Au36bcb8MiLGohzQu_xo9hdUOe8ilREeBKBmCen6debUotE1dncOgfcLk4S03-NqkNGd7chQLDBfAN4-Aus2bP2C30u4l1o9SbzW0EwaxbJbD1XPKQUreCL7M1n7-J178ErpH-SI">
            <a:extLst>
              <a:ext uri="{FF2B5EF4-FFF2-40B4-BE49-F238E27FC236}">
                <a16:creationId xmlns:a16="http://schemas.microsoft.com/office/drawing/2014/main" id="{28788EC4-8E58-4A31-A5D7-018189BFE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96" y="5912410"/>
            <a:ext cx="11002837" cy="54661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D2D6B82-C801-48A1-8781-E195508E0141}"/>
              </a:ext>
            </a:extLst>
          </p:cNvPr>
          <p:cNvSpPr/>
          <p:nvPr/>
        </p:nvSpPr>
        <p:spPr>
          <a:xfrm>
            <a:off x="3067699" y="5852311"/>
            <a:ext cx="361301"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a:extLst>
              <a:ext uri="{FF2B5EF4-FFF2-40B4-BE49-F238E27FC236}">
                <a16:creationId xmlns:a16="http://schemas.microsoft.com/office/drawing/2014/main" id="{D94777AE-FCE0-40D7-8F7C-34CBA195E490}"/>
              </a:ext>
            </a:extLst>
          </p:cNvPr>
          <p:cNvSpPr/>
          <p:nvPr/>
        </p:nvSpPr>
        <p:spPr>
          <a:xfrm>
            <a:off x="5235553" y="5901226"/>
            <a:ext cx="361301"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Rectangle 22">
            <a:extLst>
              <a:ext uri="{FF2B5EF4-FFF2-40B4-BE49-F238E27FC236}">
                <a16:creationId xmlns:a16="http://schemas.microsoft.com/office/drawing/2014/main" id="{B6AE61EE-4104-4A4E-A99E-E28932DB37D0}"/>
              </a:ext>
            </a:extLst>
          </p:cNvPr>
          <p:cNvSpPr/>
          <p:nvPr/>
        </p:nvSpPr>
        <p:spPr>
          <a:xfrm>
            <a:off x="7480213" y="5900630"/>
            <a:ext cx="361301"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84313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cxnSp>
        <p:nvCxnSpPr>
          <p:cNvPr id="245" name="Google Shape;245;p45"/>
          <p:cNvCxnSpPr/>
          <p:nvPr/>
        </p:nvCxnSpPr>
        <p:spPr>
          <a:xfrm>
            <a:off x="491633" y="2563833"/>
            <a:ext cx="11116000" cy="0"/>
          </a:xfrm>
          <a:prstGeom prst="straightConnector1">
            <a:avLst/>
          </a:prstGeom>
          <a:noFill/>
          <a:ln w="28575" cap="flat" cmpd="sng">
            <a:solidFill>
              <a:schemeClr val="dk2"/>
            </a:solidFill>
            <a:prstDash val="solid"/>
            <a:round/>
            <a:headEnd type="none" w="med" len="med"/>
            <a:tailEnd type="triangle" w="med" len="med"/>
          </a:ln>
        </p:spPr>
      </p:cxnSp>
      <p:sp>
        <p:nvSpPr>
          <p:cNvPr id="246" name="Google Shape;246;p45"/>
          <p:cNvSpPr/>
          <p:nvPr/>
        </p:nvSpPr>
        <p:spPr>
          <a:xfrm>
            <a:off x="1596833" y="2249033"/>
            <a:ext cx="641542" cy="6296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dirty="0">
                <a:solidFill>
                  <a:srgbClr val="FFFFFF"/>
                </a:solidFill>
                <a:latin typeface="Bahnschrift SemiBold" panose="020B0502040204020203" pitchFamily="34" charset="0"/>
                <a:ea typeface="Questrial"/>
                <a:cs typeface="Questrial"/>
                <a:sym typeface="Questrial"/>
              </a:rPr>
              <a:t>1</a:t>
            </a:r>
            <a:endParaRPr sz="2200" b="1" dirty="0">
              <a:solidFill>
                <a:srgbClr val="FFFFFF"/>
              </a:solidFill>
              <a:latin typeface="Bahnschrift SemiBold" panose="020B0502040204020203" pitchFamily="34" charset="0"/>
              <a:ea typeface="Questrial"/>
              <a:cs typeface="Questrial"/>
              <a:sym typeface="Questrial"/>
            </a:endParaRPr>
          </a:p>
        </p:txBody>
      </p:sp>
      <p:sp>
        <p:nvSpPr>
          <p:cNvPr id="247" name="Google Shape;247;p45"/>
          <p:cNvSpPr txBox="1"/>
          <p:nvPr/>
        </p:nvSpPr>
        <p:spPr>
          <a:xfrm>
            <a:off x="491633" y="3071467"/>
            <a:ext cx="2840000" cy="1495200"/>
          </a:xfrm>
          <a:prstGeom prst="rect">
            <a:avLst/>
          </a:prstGeom>
          <a:noFill/>
          <a:ln>
            <a:noFill/>
          </a:ln>
        </p:spPr>
        <p:txBody>
          <a:bodyPr spcFirstLastPara="1" wrap="square" lIns="121900" tIns="121900" rIns="121900" bIns="121900" anchor="t" anchorCtr="0">
            <a:noAutofit/>
          </a:bodyPr>
          <a:lstStyle/>
          <a:p>
            <a:pPr algn="ctr"/>
            <a:r>
              <a:rPr lang="en-GB" sz="2200" dirty="0">
                <a:latin typeface="Bahnschrift SemiBold" panose="020B0502040204020203" pitchFamily="34" charset="0"/>
                <a:ea typeface="Source Sans Pro"/>
                <a:cs typeface="Source Sans Pro"/>
                <a:sym typeface="Source Sans Pro"/>
              </a:rPr>
              <a:t>Cross-Sectional Regression to determine returns of Alpha Factors</a:t>
            </a:r>
          </a:p>
          <a:p>
            <a:endParaRPr lang="en-GB" sz="2200" dirty="0">
              <a:latin typeface="Bahnschrift SemiBold" panose="020B0502040204020203" pitchFamily="34" charset="0"/>
              <a:ea typeface="Source Sans Pro"/>
              <a:cs typeface="Source Sans Pro"/>
              <a:sym typeface="Source Sans Pro"/>
            </a:endParaRPr>
          </a:p>
        </p:txBody>
      </p:sp>
      <p:sp>
        <p:nvSpPr>
          <p:cNvPr id="248" name="Google Shape;248;p45"/>
          <p:cNvSpPr txBox="1"/>
          <p:nvPr/>
        </p:nvSpPr>
        <p:spPr>
          <a:xfrm>
            <a:off x="3862000" y="3071467"/>
            <a:ext cx="2840000" cy="2531200"/>
          </a:xfrm>
          <a:prstGeom prst="rect">
            <a:avLst/>
          </a:prstGeom>
          <a:noFill/>
          <a:ln>
            <a:noFill/>
          </a:ln>
        </p:spPr>
        <p:txBody>
          <a:bodyPr spcFirstLastPara="1" wrap="square" lIns="121900" tIns="121900" rIns="121900" bIns="121900" anchor="t" anchorCtr="0">
            <a:noAutofit/>
          </a:bodyPr>
          <a:lstStyle/>
          <a:p>
            <a:pPr algn="ctr"/>
            <a:r>
              <a:rPr lang="en-US" sz="2200" dirty="0">
                <a:latin typeface="Bahnschrift SemiBold" panose="020B0502040204020203" pitchFamily="34" charset="0"/>
                <a:ea typeface="Source Sans Pro"/>
                <a:cs typeface="Source Sans Pro"/>
                <a:sym typeface="Source Sans Pro"/>
              </a:rPr>
              <a:t>Obtains Factor Loading of each stock</a:t>
            </a:r>
          </a:p>
          <a:p>
            <a:pPr algn="ctr"/>
            <a:endParaRPr lang="en-US" sz="2200" dirty="0">
              <a:latin typeface="Bahnschrift SemiBold" panose="020B0502040204020203" pitchFamily="34" charset="0"/>
              <a:ea typeface="Source Sans Pro"/>
              <a:cs typeface="Source Sans Pro"/>
              <a:sym typeface="Source Sans Pro"/>
            </a:endParaRPr>
          </a:p>
          <a:p>
            <a:pPr algn="ctr"/>
            <a:endParaRPr sz="2200" dirty="0">
              <a:latin typeface="Bahnschrift SemiBold" panose="020B0502040204020203" pitchFamily="34" charset="0"/>
              <a:ea typeface="Source Sans Pro"/>
              <a:cs typeface="Source Sans Pro"/>
              <a:sym typeface="Source Sans Pro"/>
            </a:endParaRPr>
          </a:p>
          <a:p>
            <a:pPr algn="ctr"/>
            <a:endParaRPr sz="2200" dirty="0">
              <a:latin typeface="Bahnschrift SemiBold" panose="020B0502040204020203" pitchFamily="34" charset="0"/>
              <a:ea typeface="Source Sans Pro"/>
              <a:cs typeface="Source Sans Pro"/>
              <a:sym typeface="Source Sans Pro"/>
            </a:endParaRPr>
          </a:p>
        </p:txBody>
      </p:sp>
      <p:sp>
        <p:nvSpPr>
          <p:cNvPr id="249" name="Google Shape;249;p45"/>
          <p:cNvSpPr txBox="1"/>
          <p:nvPr/>
        </p:nvSpPr>
        <p:spPr>
          <a:xfrm>
            <a:off x="7232367" y="3071467"/>
            <a:ext cx="3980800" cy="3831600"/>
          </a:xfrm>
          <a:prstGeom prst="rect">
            <a:avLst/>
          </a:prstGeom>
          <a:noFill/>
          <a:ln>
            <a:noFill/>
          </a:ln>
        </p:spPr>
        <p:txBody>
          <a:bodyPr spcFirstLastPara="1" wrap="square" lIns="121900" tIns="121900" rIns="121900" bIns="121900" anchor="t" anchorCtr="0">
            <a:noAutofit/>
          </a:bodyPr>
          <a:lstStyle/>
          <a:p>
            <a:pPr algn="ctr"/>
            <a:r>
              <a:rPr lang="en-US" sz="2200" dirty="0">
                <a:latin typeface="Bahnschrift SemiBold" panose="020B0502040204020203" pitchFamily="34" charset="0"/>
                <a:ea typeface="Source Sans Pro"/>
                <a:cs typeface="Source Sans Pro"/>
                <a:sym typeface="Source Sans Pro"/>
              </a:rPr>
              <a:t>Alpha Factor scores are used to classify stocks </a:t>
            </a:r>
          </a:p>
          <a:p>
            <a:pPr algn="ctr"/>
            <a:endParaRPr lang="en-US" sz="2200" dirty="0">
              <a:latin typeface="Bahnschrift SemiBold" panose="020B0502040204020203" pitchFamily="34" charset="0"/>
              <a:ea typeface="Source Sans Pro"/>
              <a:cs typeface="Source Sans Pro"/>
              <a:sym typeface="Source Sans Pro"/>
            </a:endParaRPr>
          </a:p>
          <a:p>
            <a:pPr algn="ctr"/>
            <a:r>
              <a:rPr lang="en-US" sz="2200" dirty="0">
                <a:latin typeface="Bahnschrift SemiBold" panose="020B0502040204020203" pitchFamily="34" charset="0"/>
                <a:ea typeface="Source Sans Pro"/>
                <a:cs typeface="Source Sans Pro"/>
                <a:sym typeface="Source Sans Pro"/>
              </a:rPr>
              <a:t>Expected return of each stock calculated using multifactor model equation</a:t>
            </a:r>
            <a:endParaRPr sz="2200" dirty="0">
              <a:latin typeface="Bahnschrift SemiBold" panose="020B0502040204020203" pitchFamily="34" charset="0"/>
              <a:ea typeface="Source Sans Pro"/>
              <a:cs typeface="Source Sans Pro"/>
              <a:sym typeface="Source Sans Pro"/>
            </a:endParaRPr>
          </a:p>
        </p:txBody>
      </p:sp>
      <p:sp>
        <p:nvSpPr>
          <p:cNvPr id="250" name="Google Shape;250;p45"/>
          <p:cNvSpPr/>
          <p:nvPr/>
        </p:nvSpPr>
        <p:spPr>
          <a:xfrm>
            <a:off x="4967200" y="2249033"/>
            <a:ext cx="629600" cy="629600"/>
          </a:xfrm>
          <a:prstGeom prst="ellipse">
            <a:avLst/>
          </a:prstGeom>
          <a:solidFill>
            <a:schemeClr val="tx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a:solidFill>
                  <a:srgbClr val="FFFFFF"/>
                </a:solidFill>
                <a:latin typeface="Bahnschrift SemiBold" panose="020B0502040204020203" pitchFamily="34" charset="0"/>
                <a:ea typeface="Questrial"/>
                <a:cs typeface="Questrial"/>
                <a:sym typeface="Questrial"/>
              </a:rPr>
              <a:t>2</a:t>
            </a:r>
            <a:endParaRPr sz="2200" b="1">
              <a:solidFill>
                <a:srgbClr val="FFFFFF"/>
              </a:solidFill>
              <a:latin typeface="Bahnschrift SemiBold" panose="020B0502040204020203" pitchFamily="34" charset="0"/>
              <a:ea typeface="Questrial"/>
              <a:cs typeface="Questrial"/>
              <a:sym typeface="Questrial"/>
            </a:endParaRPr>
          </a:p>
        </p:txBody>
      </p:sp>
      <p:sp>
        <p:nvSpPr>
          <p:cNvPr id="251" name="Google Shape;251;p45"/>
          <p:cNvSpPr/>
          <p:nvPr/>
        </p:nvSpPr>
        <p:spPr>
          <a:xfrm>
            <a:off x="8907967" y="2249033"/>
            <a:ext cx="629600" cy="6296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200" b="1">
                <a:solidFill>
                  <a:srgbClr val="FFFFFF"/>
                </a:solidFill>
                <a:latin typeface="Bahnschrift SemiBold" panose="020B0502040204020203" pitchFamily="34" charset="0"/>
                <a:ea typeface="Questrial"/>
                <a:cs typeface="Questrial"/>
                <a:sym typeface="Questrial"/>
              </a:rPr>
              <a:t>3</a:t>
            </a:r>
            <a:endParaRPr sz="2200" b="1">
              <a:solidFill>
                <a:srgbClr val="FFFFFF"/>
              </a:solidFill>
              <a:latin typeface="Bahnschrift SemiBold" panose="020B0502040204020203" pitchFamily="34" charset="0"/>
              <a:ea typeface="Questrial"/>
              <a:cs typeface="Questrial"/>
              <a:sym typeface="Questrial"/>
            </a:endParaRPr>
          </a:p>
        </p:txBody>
      </p:sp>
      <p:sp>
        <p:nvSpPr>
          <p:cNvPr id="252" name="Google Shape;252;p45"/>
          <p:cNvSpPr txBox="1"/>
          <p:nvPr/>
        </p:nvSpPr>
        <p:spPr>
          <a:xfrm>
            <a:off x="491633" y="1360050"/>
            <a:ext cx="2840000" cy="475200"/>
          </a:xfrm>
          <a:prstGeom prst="rect">
            <a:avLst/>
          </a:prstGeom>
          <a:noFill/>
          <a:ln>
            <a:noFill/>
          </a:ln>
        </p:spPr>
        <p:txBody>
          <a:bodyPr spcFirstLastPara="1" wrap="square" lIns="121900" tIns="121900" rIns="121900" bIns="121900" anchor="t" anchorCtr="0">
            <a:noAutofit/>
          </a:bodyPr>
          <a:lstStyle/>
          <a:p>
            <a:pPr algn="ctr"/>
            <a:r>
              <a:rPr lang="en-SG" sz="2200" b="1" dirty="0">
                <a:solidFill>
                  <a:schemeClr val="accent4"/>
                </a:solidFill>
                <a:latin typeface="Bahnschrift SemiBold" panose="020B0502040204020203" pitchFamily="34" charset="0"/>
                <a:ea typeface="Source Sans Pro"/>
                <a:cs typeface="Source Sans Pro"/>
                <a:sym typeface="Source Sans Pro"/>
              </a:rPr>
              <a:t>Calculate Factor Premium</a:t>
            </a:r>
          </a:p>
        </p:txBody>
      </p:sp>
      <p:sp>
        <p:nvSpPr>
          <p:cNvPr id="253" name="Google Shape;253;p45"/>
          <p:cNvSpPr txBox="1"/>
          <p:nvPr/>
        </p:nvSpPr>
        <p:spPr>
          <a:xfrm>
            <a:off x="3862000" y="1360050"/>
            <a:ext cx="3142400" cy="475200"/>
          </a:xfrm>
          <a:prstGeom prst="rect">
            <a:avLst/>
          </a:prstGeom>
          <a:noFill/>
          <a:ln>
            <a:noFill/>
          </a:ln>
        </p:spPr>
        <p:txBody>
          <a:bodyPr spcFirstLastPara="1" wrap="square" lIns="121900" tIns="121900" rIns="121900" bIns="121900" anchor="t" anchorCtr="0">
            <a:noAutofit/>
          </a:bodyPr>
          <a:lstStyle/>
          <a:p>
            <a:pPr algn="ctr"/>
            <a:r>
              <a:rPr lang="en" sz="2200" b="1" dirty="0">
                <a:latin typeface="Bahnschrift SemiBold" panose="020B0502040204020203" pitchFamily="34" charset="0"/>
                <a:ea typeface="Source Sans Pro"/>
                <a:cs typeface="Source Sans Pro"/>
                <a:sym typeface="Source Sans Pro"/>
              </a:rPr>
              <a:t>Multivariate Linear Regression</a:t>
            </a:r>
            <a:endParaRPr sz="2200" b="1" dirty="0">
              <a:latin typeface="Bahnschrift SemiBold" panose="020B0502040204020203" pitchFamily="34" charset="0"/>
              <a:ea typeface="Source Sans Pro"/>
              <a:cs typeface="Source Sans Pro"/>
              <a:sym typeface="Source Sans Pro"/>
            </a:endParaRPr>
          </a:p>
        </p:txBody>
      </p:sp>
      <p:sp>
        <p:nvSpPr>
          <p:cNvPr id="254" name="Google Shape;254;p45"/>
          <p:cNvSpPr txBox="1"/>
          <p:nvPr/>
        </p:nvSpPr>
        <p:spPr>
          <a:xfrm>
            <a:off x="7232367" y="1380043"/>
            <a:ext cx="4078400" cy="475200"/>
          </a:xfrm>
          <a:prstGeom prst="rect">
            <a:avLst/>
          </a:prstGeom>
          <a:noFill/>
          <a:ln>
            <a:noFill/>
          </a:ln>
        </p:spPr>
        <p:txBody>
          <a:bodyPr spcFirstLastPara="1" wrap="square" lIns="121900" tIns="121900" rIns="121900" bIns="121900" anchor="t" anchorCtr="0">
            <a:noAutofit/>
          </a:bodyPr>
          <a:lstStyle/>
          <a:p>
            <a:pPr algn="ctr"/>
            <a:r>
              <a:rPr lang="en-US" sz="2200" b="1" dirty="0">
                <a:solidFill>
                  <a:schemeClr val="accent4"/>
                </a:solidFill>
                <a:latin typeface="Bahnschrift SemiBold" panose="020B0502040204020203" pitchFamily="34" charset="0"/>
                <a:ea typeface="Source Sans Pro"/>
                <a:cs typeface="Source Sans Pro"/>
                <a:sym typeface="Source Sans Pro"/>
              </a:rPr>
              <a:t>Alpha Factor Score Computation</a:t>
            </a:r>
            <a:endParaRPr sz="2200" b="1" dirty="0">
              <a:solidFill>
                <a:schemeClr val="accent4"/>
              </a:solidFill>
              <a:latin typeface="Bahnschrift SemiBold" panose="020B0502040204020203" pitchFamily="34" charset="0"/>
              <a:ea typeface="Source Sans Pro"/>
              <a:cs typeface="Source Sans Pro"/>
              <a:sym typeface="Source Sans Pro"/>
            </a:endParaRPr>
          </a:p>
        </p:txBody>
      </p:sp>
      <p:sp>
        <p:nvSpPr>
          <p:cNvPr id="18" name="Title 1">
            <a:extLst>
              <a:ext uri="{FF2B5EF4-FFF2-40B4-BE49-F238E27FC236}">
                <a16:creationId xmlns:a16="http://schemas.microsoft.com/office/drawing/2014/main" id="{70979E09-39BD-44FB-B4CC-A52F5CB2D32F}"/>
              </a:ext>
            </a:extLst>
          </p:cNvPr>
          <p:cNvSpPr txBox="1">
            <a:spLocks/>
          </p:cNvSpPr>
          <p:nvPr/>
        </p:nvSpPr>
        <p:spPr>
          <a:xfrm>
            <a:off x="-115850" y="39653"/>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METHOD</a:t>
            </a:r>
          </a:p>
        </p:txBody>
      </p:sp>
      <p:sp>
        <p:nvSpPr>
          <p:cNvPr id="13" name="Google Shape;256;p45">
            <a:extLst>
              <a:ext uri="{FF2B5EF4-FFF2-40B4-BE49-F238E27FC236}">
                <a16:creationId xmlns:a16="http://schemas.microsoft.com/office/drawing/2014/main" id="{5D27584C-767F-4CDB-A006-68C6DC314DFB}"/>
              </a:ext>
            </a:extLst>
          </p:cNvPr>
          <p:cNvSpPr/>
          <p:nvPr/>
        </p:nvSpPr>
        <p:spPr>
          <a:xfrm>
            <a:off x="145810" y="1187516"/>
            <a:ext cx="6858590" cy="5098975"/>
          </a:xfrm>
          <a:prstGeom prst="rect">
            <a:avLst/>
          </a:prstGeom>
          <a:solidFill>
            <a:srgbClr val="FFFFFF">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2" descr="https://lh4.googleusercontent.com/Au36bcb8MiLGohzQu_xo9hdUOe8ilREeBKBmCen6debUotE1dncOgfcLk4S03-NqkNGd7chQLDBfAN4-Aus2bP2C30u4l1o9SbzW0EwaxbJbD1XPKQUreCL7M1n7-J178ErpH-SI">
            <a:extLst>
              <a:ext uri="{FF2B5EF4-FFF2-40B4-BE49-F238E27FC236}">
                <a16:creationId xmlns:a16="http://schemas.microsoft.com/office/drawing/2014/main" id="{C693D622-21AE-4411-BDC7-5B74CD1C4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96" y="5912410"/>
            <a:ext cx="11002837" cy="5466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82ADE74-8788-4716-A754-502CB3C44F38}"/>
              </a:ext>
            </a:extLst>
          </p:cNvPr>
          <p:cNvSpPr/>
          <p:nvPr/>
        </p:nvSpPr>
        <p:spPr>
          <a:xfrm>
            <a:off x="3067699" y="5852311"/>
            <a:ext cx="361301"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a:extLst>
              <a:ext uri="{FF2B5EF4-FFF2-40B4-BE49-F238E27FC236}">
                <a16:creationId xmlns:a16="http://schemas.microsoft.com/office/drawing/2014/main" id="{AAE93EF9-F794-4E01-87ED-78CD342ECABF}"/>
              </a:ext>
            </a:extLst>
          </p:cNvPr>
          <p:cNvSpPr/>
          <p:nvPr/>
        </p:nvSpPr>
        <p:spPr>
          <a:xfrm>
            <a:off x="5235553" y="5901226"/>
            <a:ext cx="361301"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16">
            <a:extLst>
              <a:ext uri="{FF2B5EF4-FFF2-40B4-BE49-F238E27FC236}">
                <a16:creationId xmlns:a16="http://schemas.microsoft.com/office/drawing/2014/main" id="{2EB068E3-18A6-4E9D-81FE-6B4769B2AC2F}"/>
              </a:ext>
            </a:extLst>
          </p:cNvPr>
          <p:cNvSpPr/>
          <p:nvPr/>
        </p:nvSpPr>
        <p:spPr>
          <a:xfrm>
            <a:off x="7480213" y="5900630"/>
            <a:ext cx="361301" cy="55249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93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067544-FF98-4B01-8AD9-E22699288919}"/>
              </a:ext>
            </a:extLst>
          </p:cNvPr>
          <p:cNvSpPr txBox="1">
            <a:spLocks/>
          </p:cNvSpPr>
          <p:nvPr/>
        </p:nvSpPr>
        <p:spPr>
          <a:xfrm>
            <a:off x="0" y="-189685"/>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RESULTS</a:t>
            </a:r>
          </a:p>
        </p:txBody>
      </p:sp>
      <p:pic>
        <p:nvPicPr>
          <p:cNvPr id="8" name="Picture 7">
            <a:extLst>
              <a:ext uri="{FF2B5EF4-FFF2-40B4-BE49-F238E27FC236}">
                <a16:creationId xmlns:a16="http://schemas.microsoft.com/office/drawing/2014/main" id="{BCC99E93-F769-4179-86DE-95C0D3E129B4}"/>
              </a:ext>
            </a:extLst>
          </p:cNvPr>
          <p:cNvPicPr>
            <a:picLocks noChangeAspect="1"/>
          </p:cNvPicPr>
          <p:nvPr/>
        </p:nvPicPr>
        <p:blipFill>
          <a:blip r:embed="rId3"/>
          <a:stretch>
            <a:fillRect/>
          </a:stretch>
        </p:blipFill>
        <p:spPr>
          <a:xfrm>
            <a:off x="1226026" y="939196"/>
            <a:ext cx="9739948" cy="5918804"/>
          </a:xfrm>
          <a:prstGeom prst="rect">
            <a:avLst/>
          </a:prstGeom>
        </p:spPr>
      </p:pic>
    </p:spTree>
    <p:extLst>
      <p:ext uri="{BB962C8B-B14F-4D97-AF65-F5344CB8AC3E}">
        <p14:creationId xmlns:p14="http://schemas.microsoft.com/office/powerpoint/2010/main" val="396831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067544-FF98-4B01-8AD9-E22699288919}"/>
              </a:ext>
            </a:extLst>
          </p:cNvPr>
          <p:cNvSpPr txBox="1">
            <a:spLocks/>
          </p:cNvSpPr>
          <p:nvPr/>
        </p:nvSpPr>
        <p:spPr>
          <a:xfrm>
            <a:off x="0" y="-189685"/>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RESULTS</a:t>
            </a:r>
          </a:p>
        </p:txBody>
      </p:sp>
      <p:pic>
        <p:nvPicPr>
          <p:cNvPr id="2" name="Picture 1">
            <a:extLst>
              <a:ext uri="{FF2B5EF4-FFF2-40B4-BE49-F238E27FC236}">
                <a16:creationId xmlns:a16="http://schemas.microsoft.com/office/drawing/2014/main" id="{D252A1B1-3108-440A-B4A0-77170D49A716}"/>
              </a:ext>
            </a:extLst>
          </p:cNvPr>
          <p:cNvPicPr>
            <a:picLocks noChangeAspect="1"/>
          </p:cNvPicPr>
          <p:nvPr/>
        </p:nvPicPr>
        <p:blipFill>
          <a:blip r:embed="rId3"/>
          <a:stretch>
            <a:fillRect/>
          </a:stretch>
        </p:blipFill>
        <p:spPr>
          <a:xfrm>
            <a:off x="931622" y="941471"/>
            <a:ext cx="10328756" cy="5662529"/>
          </a:xfrm>
          <a:prstGeom prst="rect">
            <a:avLst/>
          </a:prstGeom>
        </p:spPr>
      </p:pic>
      <p:sp>
        <p:nvSpPr>
          <p:cNvPr id="3" name="TextBox 2">
            <a:extLst>
              <a:ext uri="{FF2B5EF4-FFF2-40B4-BE49-F238E27FC236}">
                <a16:creationId xmlns:a16="http://schemas.microsoft.com/office/drawing/2014/main" id="{B613108B-AFF4-4286-938D-8E33AD6418D2}"/>
              </a:ext>
            </a:extLst>
          </p:cNvPr>
          <p:cNvSpPr txBox="1"/>
          <p:nvPr/>
        </p:nvSpPr>
        <p:spPr>
          <a:xfrm>
            <a:off x="4336683" y="1114448"/>
            <a:ext cx="3657600" cy="461665"/>
          </a:xfrm>
          <a:prstGeom prst="rect">
            <a:avLst/>
          </a:prstGeom>
          <a:solidFill>
            <a:schemeClr val="bg1"/>
          </a:solidFill>
        </p:spPr>
        <p:txBody>
          <a:bodyPr wrap="square" rtlCol="0">
            <a:spAutoFit/>
          </a:bodyPr>
          <a:lstStyle/>
          <a:p>
            <a:pPr algn="ctr"/>
            <a:r>
              <a:rPr lang="en-SG" sz="2400" dirty="0">
                <a:solidFill>
                  <a:schemeClr val="accent1">
                    <a:lumMod val="75000"/>
                  </a:schemeClr>
                </a:solidFill>
                <a:latin typeface="Bahnschrift SemiBold" panose="020B0502040204020203" pitchFamily="34" charset="0"/>
              </a:rPr>
              <a:t>Model</a:t>
            </a:r>
            <a:r>
              <a:rPr lang="en-SG" sz="2400" dirty="0">
                <a:latin typeface="Bahnschrift SemiBold" panose="020B0502040204020203" pitchFamily="34" charset="0"/>
              </a:rPr>
              <a:t> vs </a:t>
            </a:r>
            <a:r>
              <a:rPr lang="en-SG" sz="2400" dirty="0">
                <a:solidFill>
                  <a:schemeClr val="accent6">
                    <a:lumMod val="75000"/>
                  </a:schemeClr>
                </a:solidFill>
                <a:latin typeface="Bahnschrift SemiBold" panose="020B0502040204020203" pitchFamily="34" charset="0"/>
              </a:rPr>
              <a:t>Actual Returns</a:t>
            </a:r>
          </a:p>
        </p:txBody>
      </p:sp>
      <p:sp>
        <p:nvSpPr>
          <p:cNvPr id="4" name="TextBox 3">
            <a:extLst>
              <a:ext uri="{FF2B5EF4-FFF2-40B4-BE49-F238E27FC236}">
                <a16:creationId xmlns:a16="http://schemas.microsoft.com/office/drawing/2014/main" id="{1E69A991-FDF0-4ABC-9AB4-1DE6B3BAE738}"/>
              </a:ext>
            </a:extLst>
          </p:cNvPr>
          <p:cNvSpPr txBox="1"/>
          <p:nvPr/>
        </p:nvSpPr>
        <p:spPr>
          <a:xfrm>
            <a:off x="8947230" y="5835904"/>
            <a:ext cx="2580295" cy="276999"/>
          </a:xfrm>
          <a:prstGeom prst="rect">
            <a:avLst/>
          </a:prstGeom>
          <a:noFill/>
        </p:spPr>
        <p:txBody>
          <a:bodyPr wrap="square" rtlCol="0">
            <a:spAutoFit/>
          </a:bodyPr>
          <a:lstStyle/>
          <a:p>
            <a:r>
              <a:rPr lang="en-SG" sz="1200" dirty="0">
                <a:latin typeface="Bahnschrift SemiLight" panose="020B0502040204020203" pitchFamily="34" charset="0"/>
              </a:rPr>
              <a:t>British American </a:t>
            </a:r>
            <a:r>
              <a:rPr lang="en-SG" sz="1200" dirty="0" err="1">
                <a:latin typeface="Bahnschrift SemiLight" panose="020B0502040204020203" pitchFamily="34" charset="0"/>
              </a:rPr>
              <a:t>Tabbaco</a:t>
            </a:r>
            <a:r>
              <a:rPr lang="en-SG" sz="1200" dirty="0">
                <a:latin typeface="Bahnschrift SemiLight" panose="020B0502040204020203" pitchFamily="34" charset="0"/>
              </a:rPr>
              <a:t> (BTI)</a:t>
            </a:r>
          </a:p>
        </p:txBody>
      </p:sp>
    </p:spTree>
    <p:extLst>
      <p:ext uri="{BB962C8B-B14F-4D97-AF65-F5344CB8AC3E}">
        <p14:creationId xmlns:p14="http://schemas.microsoft.com/office/powerpoint/2010/main" val="22160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C2629A-50D1-4B74-BFE9-A7F932125AEE}"/>
              </a:ext>
            </a:extLst>
          </p:cNvPr>
          <p:cNvSpPr txBox="1">
            <a:spLocks/>
          </p:cNvSpPr>
          <p:nvPr/>
        </p:nvSpPr>
        <p:spPr>
          <a:xfrm>
            <a:off x="3378200" y="367552"/>
            <a:ext cx="543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FFC000"/>
                </a:solidFill>
                <a:latin typeface="Bahnschrift SemiBold" panose="020B0502040204020203" pitchFamily="34" charset="0"/>
                <a:cs typeface="Aharoni" panose="020B0604020202020204" pitchFamily="2" charset="-79"/>
              </a:rPr>
              <a:t>CONTENT</a:t>
            </a:r>
          </a:p>
        </p:txBody>
      </p:sp>
      <p:grpSp>
        <p:nvGrpSpPr>
          <p:cNvPr id="10" name="Group 9">
            <a:extLst>
              <a:ext uri="{FF2B5EF4-FFF2-40B4-BE49-F238E27FC236}">
                <a16:creationId xmlns:a16="http://schemas.microsoft.com/office/drawing/2014/main" id="{CC3415EB-526F-4A12-A9A6-C957362BB722}"/>
              </a:ext>
            </a:extLst>
          </p:cNvPr>
          <p:cNvGrpSpPr/>
          <p:nvPr/>
        </p:nvGrpSpPr>
        <p:grpSpPr>
          <a:xfrm>
            <a:off x="1766308" y="1472510"/>
            <a:ext cx="6667577" cy="4869099"/>
            <a:chOff x="795386" y="1439984"/>
            <a:chExt cx="6667577" cy="4869099"/>
          </a:xfrm>
        </p:grpSpPr>
        <p:sp>
          <p:nvSpPr>
            <p:cNvPr id="8" name="TextBox 7">
              <a:extLst>
                <a:ext uri="{FF2B5EF4-FFF2-40B4-BE49-F238E27FC236}">
                  <a16:creationId xmlns:a16="http://schemas.microsoft.com/office/drawing/2014/main" id="{3A1CC94A-A658-4C3D-8E89-57CD0623F8F4}"/>
                </a:ext>
              </a:extLst>
            </p:cNvPr>
            <p:cNvSpPr txBox="1"/>
            <p:nvPr/>
          </p:nvSpPr>
          <p:spPr>
            <a:xfrm>
              <a:off x="2106688" y="1685594"/>
              <a:ext cx="5356275" cy="461665"/>
            </a:xfrm>
            <a:prstGeom prst="rect">
              <a:avLst/>
            </a:prstGeom>
            <a:noFill/>
          </p:spPr>
          <p:txBody>
            <a:bodyPr wrap="square" rtlCol="0">
              <a:spAutoFit/>
            </a:bodyPr>
            <a:lstStyle/>
            <a:p>
              <a:r>
                <a:rPr lang="en-US" sz="2400" dirty="0">
                  <a:latin typeface="Bahnschrift SemiBold" panose="020B0502040204020203" pitchFamily="34" charset="0"/>
                  <a:ea typeface="Cambria" panose="02040503050406030204" pitchFamily="18" charset="0"/>
                </a:rPr>
                <a:t>Problem Description</a:t>
              </a:r>
            </a:p>
          </p:txBody>
        </p:sp>
        <p:grpSp>
          <p:nvGrpSpPr>
            <p:cNvPr id="4" name="Group 3">
              <a:extLst>
                <a:ext uri="{FF2B5EF4-FFF2-40B4-BE49-F238E27FC236}">
                  <a16:creationId xmlns:a16="http://schemas.microsoft.com/office/drawing/2014/main" id="{5C5DFD02-6659-4DA7-8A41-4D2C86A2C78C}"/>
                </a:ext>
              </a:extLst>
            </p:cNvPr>
            <p:cNvGrpSpPr/>
            <p:nvPr/>
          </p:nvGrpSpPr>
          <p:grpSpPr>
            <a:xfrm>
              <a:off x="795386" y="1439984"/>
              <a:ext cx="4622844" cy="4869099"/>
              <a:chOff x="795386" y="1439984"/>
              <a:chExt cx="4622844" cy="4869099"/>
            </a:xfrm>
          </p:grpSpPr>
          <p:sp>
            <p:nvSpPr>
              <p:cNvPr id="11" name="TextBox 10">
                <a:extLst>
                  <a:ext uri="{FF2B5EF4-FFF2-40B4-BE49-F238E27FC236}">
                    <a16:creationId xmlns:a16="http://schemas.microsoft.com/office/drawing/2014/main" id="{F8A38B98-5FCF-427B-95C9-D9135D78F71F}"/>
                  </a:ext>
                </a:extLst>
              </p:cNvPr>
              <p:cNvSpPr txBox="1"/>
              <p:nvPr/>
            </p:nvSpPr>
            <p:spPr>
              <a:xfrm>
                <a:off x="2138329" y="2988569"/>
                <a:ext cx="2726601" cy="461665"/>
              </a:xfrm>
              <a:prstGeom prst="rect">
                <a:avLst/>
              </a:prstGeom>
              <a:noFill/>
            </p:spPr>
            <p:txBody>
              <a:bodyPr wrap="square" rtlCol="0">
                <a:spAutoFit/>
              </a:bodyPr>
              <a:lstStyle/>
              <a:p>
                <a:r>
                  <a:rPr lang="en-US" sz="2400" dirty="0">
                    <a:latin typeface="Bahnschrift SemiBold" panose="020B0502040204020203" pitchFamily="34" charset="0"/>
                    <a:ea typeface="Cambria" panose="02040503050406030204" pitchFamily="18" charset="0"/>
                  </a:rPr>
                  <a:t>Solution Overview</a:t>
                </a:r>
              </a:p>
            </p:txBody>
          </p:sp>
          <p:sp>
            <p:nvSpPr>
              <p:cNvPr id="14" name="TextBox 13">
                <a:extLst>
                  <a:ext uri="{FF2B5EF4-FFF2-40B4-BE49-F238E27FC236}">
                    <a16:creationId xmlns:a16="http://schemas.microsoft.com/office/drawing/2014/main" id="{4A5188E0-1784-47F2-9CDE-0823D2514011}"/>
                  </a:ext>
                </a:extLst>
              </p:cNvPr>
              <p:cNvSpPr txBox="1"/>
              <p:nvPr/>
            </p:nvSpPr>
            <p:spPr>
              <a:xfrm>
                <a:off x="2156250" y="4240979"/>
                <a:ext cx="3074939" cy="461665"/>
              </a:xfrm>
              <a:prstGeom prst="rect">
                <a:avLst/>
              </a:prstGeom>
              <a:noFill/>
            </p:spPr>
            <p:txBody>
              <a:bodyPr wrap="square" rtlCol="0">
                <a:spAutoFit/>
              </a:bodyPr>
              <a:lstStyle/>
              <a:p>
                <a:r>
                  <a:rPr lang="en-US" sz="2400" dirty="0">
                    <a:latin typeface="Bahnschrift SemiBold" panose="020B0502040204020203" pitchFamily="34" charset="0"/>
                  </a:rPr>
                  <a:t>Detailed Solution</a:t>
                </a:r>
              </a:p>
            </p:txBody>
          </p:sp>
          <p:sp>
            <p:nvSpPr>
              <p:cNvPr id="15" name="TextBox 14">
                <a:extLst>
                  <a:ext uri="{FF2B5EF4-FFF2-40B4-BE49-F238E27FC236}">
                    <a16:creationId xmlns:a16="http://schemas.microsoft.com/office/drawing/2014/main" id="{459B8BA3-7F0D-41B6-9E68-EC0051A30297}"/>
                  </a:ext>
                </a:extLst>
              </p:cNvPr>
              <p:cNvSpPr txBox="1"/>
              <p:nvPr/>
            </p:nvSpPr>
            <p:spPr>
              <a:xfrm>
                <a:off x="2185330" y="5614083"/>
                <a:ext cx="3232900" cy="461665"/>
              </a:xfrm>
              <a:prstGeom prst="rect">
                <a:avLst/>
              </a:prstGeom>
              <a:noFill/>
            </p:spPr>
            <p:txBody>
              <a:bodyPr wrap="square" rtlCol="0">
                <a:spAutoFit/>
              </a:bodyPr>
              <a:lstStyle/>
              <a:p>
                <a:r>
                  <a:rPr lang="en-US" sz="2400" dirty="0">
                    <a:latin typeface="Bahnschrift SemiBold" panose="020B0502040204020203" pitchFamily="34" charset="0"/>
                    <a:ea typeface="Cambria" panose="02040503050406030204" pitchFamily="18" charset="0"/>
                  </a:rPr>
                  <a:t>Returns of Investment</a:t>
                </a:r>
              </a:p>
            </p:txBody>
          </p:sp>
          <p:sp>
            <p:nvSpPr>
              <p:cNvPr id="25" name="Oval 24">
                <a:extLst>
                  <a:ext uri="{FF2B5EF4-FFF2-40B4-BE49-F238E27FC236}">
                    <a16:creationId xmlns:a16="http://schemas.microsoft.com/office/drawing/2014/main" id="{BF04F87A-5B70-40C9-B767-C625EA162EFD}"/>
                  </a:ext>
                </a:extLst>
              </p:cNvPr>
              <p:cNvSpPr/>
              <p:nvPr/>
            </p:nvSpPr>
            <p:spPr>
              <a:xfrm>
                <a:off x="795386" y="1439984"/>
                <a:ext cx="1067509" cy="1067509"/>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26" name="Oval 25">
                <a:extLst>
                  <a:ext uri="{FF2B5EF4-FFF2-40B4-BE49-F238E27FC236}">
                    <a16:creationId xmlns:a16="http://schemas.microsoft.com/office/drawing/2014/main" id="{1B7422D6-7FAA-4059-86A9-DB4B30AB184E}"/>
                  </a:ext>
                </a:extLst>
              </p:cNvPr>
              <p:cNvSpPr/>
              <p:nvPr/>
            </p:nvSpPr>
            <p:spPr>
              <a:xfrm>
                <a:off x="795386" y="2708316"/>
                <a:ext cx="1067509" cy="10675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C000"/>
                  </a:solidFill>
                  <a:latin typeface="Facile Sans" pitchFamily="2" charset="0"/>
                </a:endParaRPr>
              </a:p>
            </p:txBody>
          </p:sp>
          <p:sp>
            <p:nvSpPr>
              <p:cNvPr id="27" name="Oval 26">
                <a:extLst>
                  <a:ext uri="{FF2B5EF4-FFF2-40B4-BE49-F238E27FC236}">
                    <a16:creationId xmlns:a16="http://schemas.microsoft.com/office/drawing/2014/main" id="{984D27EF-1784-471C-B436-FC441BB11B00}"/>
                  </a:ext>
                </a:extLst>
              </p:cNvPr>
              <p:cNvSpPr/>
              <p:nvPr/>
            </p:nvSpPr>
            <p:spPr>
              <a:xfrm>
                <a:off x="795386" y="3976648"/>
                <a:ext cx="1067509" cy="1067509"/>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28" name="Oval 27">
                <a:extLst>
                  <a:ext uri="{FF2B5EF4-FFF2-40B4-BE49-F238E27FC236}">
                    <a16:creationId xmlns:a16="http://schemas.microsoft.com/office/drawing/2014/main" id="{D8F7D6D8-93D9-4869-AA72-4B1A7532B3C9}"/>
                  </a:ext>
                </a:extLst>
              </p:cNvPr>
              <p:cNvSpPr/>
              <p:nvPr/>
            </p:nvSpPr>
            <p:spPr>
              <a:xfrm>
                <a:off x="795386" y="5241574"/>
                <a:ext cx="1067509" cy="10675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pic>
            <p:nvPicPr>
              <p:cNvPr id="34" name="Picture 33" descr="A close up of a logo&#10;&#10;Description generated with very high confidence">
                <a:extLst>
                  <a:ext uri="{FF2B5EF4-FFF2-40B4-BE49-F238E27FC236}">
                    <a16:creationId xmlns:a16="http://schemas.microsoft.com/office/drawing/2014/main" id="{D2B0E713-5BC3-4146-B0BA-E37F4437D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53" y="2909038"/>
                <a:ext cx="666062" cy="666062"/>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0809CDCC-1B7D-4141-B535-82A054BED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519" y="4138781"/>
                <a:ext cx="666062" cy="666062"/>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DDBD69C9-C762-4831-AE10-9B5E6165A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761" y="5424984"/>
                <a:ext cx="666062" cy="666062"/>
              </a:xfrm>
              <a:prstGeom prst="rect">
                <a:avLst/>
              </a:prstGeom>
            </p:spPr>
          </p:pic>
        </p:grpSp>
      </p:grpSp>
      <p:grpSp>
        <p:nvGrpSpPr>
          <p:cNvPr id="5" name="Group 4">
            <a:extLst>
              <a:ext uri="{FF2B5EF4-FFF2-40B4-BE49-F238E27FC236}">
                <a16:creationId xmlns:a16="http://schemas.microsoft.com/office/drawing/2014/main" id="{F8E6FF04-D4B4-4864-ADA4-45802248E4C4}"/>
              </a:ext>
            </a:extLst>
          </p:cNvPr>
          <p:cNvGrpSpPr/>
          <p:nvPr/>
        </p:nvGrpSpPr>
        <p:grpSpPr>
          <a:xfrm>
            <a:off x="6728573" y="1542098"/>
            <a:ext cx="3697119" cy="1067509"/>
            <a:chOff x="6585593" y="1479140"/>
            <a:chExt cx="3697119" cy="1067509"/>
          </a:xfrm>
        </p:grpSpPr>
        <p:sp>
          <p:nvSpPr>
            <p:cNvPr id="18" name="TextBox 17">
              <a:extLst>
                <a:ext uri="{FF2B5EF4-FFF2-40B4-BE49-F238E27FC236}">
                  <a16:creationId xmlns:a16="http://schemas.microsoft.com/office/drawing/2014/main" id="{EAF51F0C-7FAC-4E87-BD47-C951E59FD54B}"/>
                </a:ext>
              </a:extLst>
            </p:cNvPr>
            <p:cNvSpPr txBox="1"/>
            <p:nvPr/>
          </p:nvSpPr>
          <p:spPr>
            <a:xfrm>
              <a:off x="7899729" y="1739228"/>
              <a:ext cx="2382983" cy="469019"/>
            </a:xfrm>
            <a:prstGeom prst="rect">
              <a:avLst/>
            </a:prstGeom>
            <a:noFill/>
          </p:spPr>
          <p:txBody>
            <a:bodyPr wrap="square" rtlCol="0">
              <a:spAutoFit/>
            </a:bodyPr>
            <a:lstStyle/>
            <a:p>
              <a:r>
                <a:rPr lang="en-US" sz="2400" dirty="0">
                  <a:latin typeface="Bahnschrift SemiBold" panose="020B0502040204020203" pitchFamily="34" charset="0"/>
                </a:rPr>
                <a:t>Differentiation </a:t>
              </a:r>
            </a:p>
          </p:txBody>
        </p:sp>
        <p:sp>
          <p:nvSpPr>
            <p:cNvPr id="29" name="Oval 28">
              <a:extLst>
                <a:ext uri="{FF2B5EF4-FFF2-40B4-BE49-F238E27FC236}">
                  <a16:creationId xmlns:a16="http://schemas.microsoft.com/office/drawing/2014/main" id="{1A7ACC26-E9EB-4C76-98CC-C0C18AFB4D56}"/>
                </a:ext>
              </a:extLst>
            </p:cNvPr>
            <p:cNvSpPr/>
            <p:nvPr/>
          </p:nvSpPr>
          <p:spPr>
            <a:xfrm>
              <a:off x="6585593" y="1479140"/>
              <a:ext cx="1067509" cy="10675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C000"/>
                </a:solidFill>
                <a:latin typeface="Facile Sans" pitchFamily="2" charset="0"/>
              </a:endParaRPr>
            </a:p>
          </p:txBody>
        </p:sp>
      </p:grpSp>
      <p:pic>
        <p:nvPicPr>
          <p:cNvPr id="33" name="Picture 32" descr="A close up of a logo&#10;&#10;Description generated with very high confidence">
            <a:extLst>
              <a:ext uri="{FF2B5EF4-FFF2-40B4-BE49-F238E27FC236}">
                <a16:creationId xmlns:a16="http://schemas.microsoft.com/office/drawing/2014/main" id="{E31138CE-DE58-477B-9AB6-4770AFBC7E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735" y="1738436"/>
            <a:ext cx="522653" cy="522653"/>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2AD87670-F8F6-444F-A311-BA27FC1F3D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8423" y="1738436"/>
            <a:ext cx="667520" cy="667520"/>
          </a:xfrm>
          <a:prstGeom prst="rect">
            <a:avLst/>
          </a:prstGeom>
        </p:spPr>
      </p:pic>
    </p:spTree>
    <p:extLst>
      <p:ext uri="{BB962C8B-B14F-4D97-AF65-F5344CB8AC3E}">
        <p14:creationId xmlns:p14="http://schemas.microsoft.com/office/powerpoint/2010/main" val="303144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DB79B-0044-4469-A95D-28572C9129EA}"/>
              </a:ext>
            </a:extLst>
          </p:cNvPr>
          <p:cNvPicPr>
            <a:picLocks noChangeAspect="1"/>
          </p:cNvPicPr>
          <p:nvPr/>
        </p:nvPicPr>
        <p:blipFill>
          <a:blip r:embed="rId3"/>
          <a:stretch>
            <a:fillRect/>
          </a:stretch>
        </p:blipFill>
        <p:spPr>
          <a:xfrm>
            <a:off x="1049472" y="952403"/>
            <a:ext cx="10232021" cy="5589024"/>
          </a:xfrm>
          <a:prstGeom prst="rect">
            <a:avLst/>
          </a:prstGeom>
        </p:spPr>
      </p:pic>
      <p:sp>
        <p:nvSpPr>
          <p:cNvPr id="7" name="Title 1">
            <a:extLst>
              <a:ext uri="{FF2B5EF4-FFF2-40B4-BE49-F238E27FC236}">
                <a16:creationId xmlns:a16="http://schemas.microsoft.com/office/drawing/2014/main" id="{48067544-FF98-4B01-8AD9-E22699288919}"/>
              </a:ext>
            </a:extLst>
          </p:cNvPr>
          <p:cNvSpPr txBox="1">
            <a:spLocks/>
          </p:cNvSpPr>
          <p:nvPr/>
        </p:nvSpPr>
        <p:spPr>
          <a:xfrm>
            <a:off x="0" y="-189685"/>
            <a:ext cx="12330966" cy="1385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MULTIFACTOR MODEL: </a:t>
            </a:r>
            <a:r>
              <a:rPr lang="en-US" sz="5800" dirty="0">
                <a:solidFill>
                  <a:schemeClr val="accent4"/>
                </a:solidFill>
                <a:latin typeface="Bahnschrift SemiBold" panose="020B0502040204020203" pitchFamily="34" charset="0"/>
              </a:rPr>
              <a:t>RESULTS</a:t>
            </a:r>
          </a:p>
        </p:txBody>
      </p:sp>
      <p:sp>
        <p:nvSpPr>
          <p:cNvPr id="3" name="TextBox 2">
            <a:extLst>
              <a:ext uri="{FF2B5EF4-FFF2-40B4-BE49-F238E27FC236}">
                <a16:creationId xmlns:a16="http://schemas.microsoft.com/office/drawing/2014/main" id="{B613108B-AFF4-4286-938D-8E33AD6418D2}"/>
              </a:ext>
            </a:extLst>
          </p:cNvPr>
          <p:cNvSpPr txBox="1"/>
          <p:nvPr/>
        </p:nvSpPr>
        <p:spPr>
          <a:xfrm>
            <a:off x="4002894" y="1114446"/>
            <a:ext cx="4186212" cy="461665"/>
          </a:xfrm>
          <a:prstGeom prst="rect">
            <a:avLst/>
          </a:prstGeom>
          <a:solidFill>
            <a:schemeClr val="bg1"/>
          </a:solidFill>
        </p:spPr>
        <p:txBody>
          <a:bodyPr wrap="square" rtlCol="0">
            <a:spAutoFit/>
          </a:bodyPr>
          <a:lstStyle/>
          <a:p>
            <a:pPr algn="ctr"/>
            <a:r>
              <a:rPr lang="en-SG" sz="2400" dirty="0">
                <a:solidFill>
                  <a:schemeClr val="accent6">
                    <a:lumMod val="75000"/>
                  </a:schemeClr>
                </a:solidFill>
                <a:latin typeface="Bahnschrift SemiBold" panose="020B0502040204020203" pitchFamily="34" charset="0"/>
              </a:rPr>
              <a:t>Actual Returns </a:t>
            </a:r>
            <a:r>
              <a:rPr lang="en-SG" sz="2400" dirty="0">
                <a:latin typeface="Bahnschrift SemiBold" panose="020B0502040204020203" pitchFamily="34" charset="0"/>
              </a:rPr>
              <a:t>vs </a:t>
            </a:r>
            <a:r>
              <a:rPr lang="en-SG" sz="2400" dirty="0">
                <a:solidFill>
                  <a:srgbClr val="C00000"/>
                </a:solidFill>
                <a:latin typeface="Bahnschrift SemiBold" panose="020B0502040204020203" pitchFamily="34" charset="0"/>
              </a:rPr>
              <a:t>95% </a:t>
            </a:r>
            <a:r>
              <a:rPr lang="en-SG" sz="2400" dirty="0" err="1">
                <a:solidFill>
                  <a:srgbClr val="C00000"/>
                </a:solidFill>
                <a:latin typeface="Bahnschrift SemiBold" panose="020B0502040204020203" pitchFamily="34" charset="0"/>
              </a:rPr>
              <a:t>VaR</a:t>
            </a:r>
            <a:endParaRPr lang="en-SG" sz="2400" dirty="0">
              <a:solidFill>
                <a:srgbClr val="C00000"/>
              </a:solidFill>
              <a:latin typeface="Bahnschrift SemiBold" panose="020B0502040204020203" pitchFamily="34" charset="0"/>
            </a:endParaRPr>
          </a:p>
        </p:txBody>
      </p:sp>
      <p:sp>
        <p:nvSpPr>
          <p:cNvPr id="4" name="TextBox 3">
            <a:extLst>
              <a:ext uri="{FF2B5EF4-FFF2-40B4-BE49-F238E27FC236}">
                <a16:creationId xmlns:a16="http://schemas.microsoft.com/office/drawing/2014/main" id="{1E69A991-FDF0-4ABC-9AB4-1DE6B3BAE738}"/>
              </a:ext>
            </a:extLst>
          </p:cNvPr>
          <p:cNvSpPr txBox="1"/>
          <p:nvPr/>
        </p:nvSpPr>
        <p:spPr>
          <a:xfrm>
            <a:off x="10077726" y="5768153"/>
            <a:ext cx="1203767" cy="274888"/>
          </a:xfrm>
          <a:prstGeom prst="rect">
            <a:avLst/>
          </a:prstGeom>
          <a:noFill/>
        </p:spPr>
        <p:txBody>
          <a:bodyPr wrap="square" rtlCol="0">
            <a:spAutoFit/>
          </a:bodyPr>
          <a:lstStyle/>
          <a:p>
            <a:r>
              <a:rPr lang="en-SG" sz="1200" dirty="0" err="1">
                <a:latin typeface="Bahnschrift SemiLight" panose="020B0502040204020203" pitchFamily="34" charset="0"/>
              </a:rPr>
              <a:t>Nvdia</a:t>
            </a:r>
            <a:r>
              <a:rPr lang="en-SG" sz="1200" dirty="0">
                <a:latin typeface="Bahnschrift SemiLight" panose="020B0502040204020203" pitchFamily="34" charset="0"/>
              </a:rPr>
              <a:t> (NVDA)</a:t>
            </a:r>
          </a:p>
        </p:txBody>
      </p:sp>
    </p:spTree>
    <p:extLst>
      <p:ext uri="{BB962C8B-B14F-4D97-AF65-F5344CB8AC3E}">
        <p14:creationId xmlns:p14="http://schemas.microsoft.com/office/powerpoint/2010/main" val="32131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838200" y="18255"/>
            <a:ext cx="105156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ALPHA ANALYZER</a:t>
            </a:r>
          </a:p>
        </p:txBody>
      </p:sp>
      <p:pic>
        <p:nvPicPr>
          <p:cNvPr id="3" name="Picture 2">
            <a:extLst>
              <a:ext uri="{FF2B5EF4-FFF2-40B4-BE49-F238E27FC236}">
                <a16:creationId xmlns:a16="http://schemas.microsoft.com/office/drawing/2014/main" id="{E3FD8BF3-21AB-4589-8171-CC28481A6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0898"/>
            <a:ext cx="12192000" cy="4573912"/>
          </a:xfrm>
          <a:prstGeom prst="rect">
            <a:avLst/>
          </a:prstGeom>
        </p:spPr>
      </p:pic>
    </p:spTree>
    <p:extLst>
      <p:ext uri="{BB962C8B-B14F-4D97-AF65-F5344CB8AC3E}">
        <p14:creationId xmlns:p14="http://schemas.microsoft.com/office/powerpoint/2010/main" val="29851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838200" y="18255"/>
            <a:ext cx="105156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ALPHA ANALYZER</a:t>
            </a:r>
          </a:p>
        </p:txBody>
      </p:sp>
      <p:pic>
        <p:nvPicPr>
          <p:cNvPr id="3" name="Picture 2">
            <a:extLst>
              <a:ext uri="{FF2B5EF4-FFF2-40B4-BE49-F238E27FC236}">
                <a16:creationId xmlns:a16="http://schemas.microsoft.com/office/drawing/2014/main" id="{E3FD8BF3-21AB-4589-8171-CC28481A6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0898"/>
            <a:ext cx="12192000" cy="4573912"/>
          </a:xfrm>
          <a:prstGeom prst="rect">
            <a:avLst/>
          </a:prstGeom>
        </p:spPr>
      </p:pic>
      <p:sp>
        <p:nvSpPr>
          <p:cNvPr id="9" name="Rectangle 8">
            <a:extLst>
              <a:ext uri="{FF2B5EF4-FFF2-40B4-BE49-F238E27FC236}">
                <a16:creationId xmlns:a16="http://schemas.microsoft.com/office/drawing/2014/main" id="{A31D013F-A3A9-4471-B0D2-4D45EDBFFE57}"/>
              </a:ext>
            </a:extLst>
          </p:cNvPr>
          <p:cNvSpPr/>
          <p:nvPr/>
        </p:nvSpPr>
        <p:spPr>
          <a:xfrm>
            <a:off x="-64871" y="1560898"/>
            <a:ext cx="4212109" cy="542773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29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3FA2C0-B9C0-4A6F-86EC-E66239F5F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244" y="1162104"/>
            <a:ext cx="9773511" cy="5518293"/>
          </a:xfrm>
          <a:prstGeom prst="rect">
            <a:avLst/>
          </a:prstGeom>
        </p:spPr>
      </p:pic>
      <p:sp>
        <p:nvSpPr>
          <p:cNvPr id="6" name="Title 1">
            <a:extLst>
              <a:ext uri="{FF2B5EF4-FFF2-40B4-BE49-F238E27FC236}">
                <a16:creationId xmlns:a16="http://schemas.microsoft.com/office/drawing/2014/main" id="{D4248E3C-0AE5-4559-9579-FD9EB8712B66}"/>
              </a:ext>
            </a:extLst>
          </p:cNvPr>
          <p:cNvSpPr txBox="1">
            <a:spLocks/>
          </p:cNvSpPr>
          <p:nvPr/>
        </p:nvSpPr>
        <p:spPr>
          <a:xfrm>
            <a:off x="838200" y="1825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Bahnschrift SemiBold" panose="020B0502040204020203" pitchFamily="34" charset="0"/>
              </a:rPr>
              <a:t>USER JOURNEY: </a:t>
            </a:r>
            <a:r>
              <a:rPr lang="en-US" sz="5400">
                <a:solidFill>
                  <a:schemeClr val="accent4"/>
                </a:solidFill>
                <a:latin typeface="Bahnschrift SemiBold" panose="020B0502040204020203" pitchFamily="34" charset="0"/>
              </a:rPr>
              <a:t>ALPHA ANALYZER</a:t>
            </a:r>
            <a:endParaRPr lang="en-US" sz="5400" dirty="0">
              <a:solidFill>
                <a:schemeClr val="accent4"/>
              </a:solidFill>
              <a:latin typeface="Bahnschrift SemiBold" panose="020B0502040204020203" pitchFamily="34" charset="0"/>
            </a:endParaRPr>
          </a:p>
        </p:txBody>
      </p:sp>
    </p:spTree>
    <p:extLst>
      <p:ext uri="{BB962C8B-B14F-4D97-AF65-F5344CB8AC3E}">
        <p14:creationId xmlns:p14="http://schemas.microsoft.com/office/powerpoint/2010/main" val="246765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248E3C-0AE5-4559-9579-FD9EB8712B66}"/>
              </a:ext>
            </a:extLst>
          </p:cNvPr>
          <p:cNvSpPr txBox="1">
            <a:spLocks/>
          </p:cNvSpPr>
          <p:nvPr/>
        </p:nvSpPr>
        <p:spPr>
          <a:xfrm>
            <a:off x="838200" y="1825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LIVE DEMO: </a:t>
            </a:r>
            <a:r>
              <a:rPr lang="en-US" sz="5400" dirty="0">
                <a:solidFill>
                  <a:schemeClr val="accent4"/>
                </a:solidFill>
                <a:latin typeface="Bahnschrift SemiBold" panose="020B0502040204020203" pitchFamily="34" charset="0"/>
              </a:rPr>
              <a:t>ALPHA ANALYZER</a:t>
            </a:r>
          </a:p>
        </p:txBody>
      </p:sp>
      <p:pic>
        <p:nvPicPr>
          <p:cNvPr id="2" name="Picture 1">
            <a:extLst>
              <a:ext uri="{FF2B5EF4-FFF2-40B4-BE49-F238E27FC236}">
                <a16:creationId xmlns:a16="http://schemas.microsoft.com/office/drawing/2014/main" id="{4284F7B5-AF6F-4F3B-846B-47D5C5B83FFC}"/>
              </a:ext>
            </a:extLst>
          </p:cNvPr>
          <p:cNvPicPr>
            <a:picLocks noChangeAspect="1"/>
          </p:cNvPicPr>
          <p:nvPr/>
        </p:nvPicPr>
        <p:blipFill>
          <a:blip r:embed="rId3"/>
          <a:stretch>
            <a:fillRect/>
          </a:stretch>
        </p:blipFill>
        <p:spPr>
          <a:xfrm>
            <a:off x="2376587" y="1689100"/>
            <a:ext cx="7438825" cy="4586287"/>
          </a:xfrm>
          <a:prstGeom prst="rect">
            <a:avLst/>
          </a:prstGeom>
        </p:spPr>
      </p:pic>
    </p:spTree>
    <p:extLst>
      <p:ext uri="{BB962C8B-B14F-4D97-AF65-F5344CB8AC3E}">
        <p14:creationId xmlns:p14="http://schemas.microsoft.com/office/powerpoint/2010/main" val="236104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3FA2C0-B9C0-4A6F-86EC-E66239F5F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244" y="1162104"/>
            <a:ext cx="9773511" cy="5518293"/>
          </a:xfrm>
          <a:prstGeom prst="rect">
            <a:avLst/>
          </a:prstGeom>
        </p:spPr>
      </p:pic>
      <p:sp>
        <p:nvSpPr>
          <p:cNvPr id="6" name="Title 1">
            <a:extLst>
              <a:ext uri="{FF2B5EF4-FFF2-40B4-BE49-F238E27FC236}">
                <a16:creationId xmlns:a16="http://schemas.microsoft.com/office/drawing/2014/main" id="{D4248E3C-0AE5-4559-9579-FD9EB8712B66}"/>
              </a:ext>
            </a:extLst>
          </p:cNvPr>
          <p:cNvSpPr txBox="1">
            <a:spLocks/>
          </p:cNvSpPr>
          <p:nvPr/>
        </p:nvSpPr>
        <p:spPr>
          <a:xfrm>
            <a:off x="838200" y="1825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Bahnschrift SemiBold" panose="020B0502040204020203" pitchFamily="34" charset="0"/>
              </a:rPr>
              <a:t>USER JOURNEY: </a:t>
            </a:r>
            <a:r>
              <a:rPr lang="en-US" sz="5400">
                <a:solidFill>
                  <a:schemeClr val="accent4"/>
                </a:solidFill>
                <a:latin typeface="Bahnschrift SemiBold" panose="020B0502040204020203" pitchFamily="34" charset="0"/>
              </a:rPr>
              <a:t>ALPHA ANALYZER</a:t>
            </a:r>
            <a:endParaRPr lang="en-US" sz="5400" dirty="0">
              <a:solidFill>
                <a:schemeClr val="accent4"/>
              </a:solidFill>
              <a:latin typeface="Bahnschrift SemiBold" panose="020B0502040204020203" pitchFamily="34" charset="0"/>
            </a:endParaRPr>
          </a:p>
        </p:txBody>
      </p:sp>
      <p:sp>
        <p:nvSpPr>
          <p:cNvPr id="4" name="Rectangle 3">
            <a:extLst>
              <a:ext uri="{FF2B5EF4-FFF2-40B4-BE49-F238E27FC236}">
                <a16:creationId xmlns:a16="http://schemas.microsoft.com/office/drawing/2014/main" id="{BDCC4EF9-1FDC-4FD3-A5D5-0022D138A292}"/>
              </a:ext>
            </a:extLst>
          </p:cNvPr>
          <p:cNvSpPr/>
          <p:nvPr/>
        </p:nvSpPr>
        <p:spPr>
          <a:xfrm>
            <a:off x="-11083" y="4541264"/>
            <a:ext cx="12203083" cy="2316736"/>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917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PORTFOLIO OPTIMISER</a:t>
            </a:r>
          </a:p>
        </p:txBody>
      </p:sp>
      <p:pic>
        <p:nvPicPr>
          <p:cNvPr id="2" name="Picture 1">
            <a:extLst>
              <a:ext uri="{FF2B5EF4-FFF2-40B4-BE49-F238E27FC236}">
                <a16:creationId xmlns:a16="http://schemas.microsoft.com/office/drawing/2014/main" id="{66A28960-3C6F-473D-A0C4-67B4918B35FB}"/>
              </a:ext>
            </a:extLst>
          </p:cNvPr>
          <p:cNvPicPr>
            <a:picLocks noChangeAspect="1"/>
          </p:cNvPicPr>
          <p:nvPr/>
        </p:nvPicPr>
        <p:blipFill>
          <a:blip r:embed="rId3"/>
          <a:stretch>
            <a:fillRect/>
          </a:stretch>
        </p:blipFill>
        <p:spPr>
          <a:xfrm>
            <a:off x="1775705" y="1016819"/>
            <a:ext cx="8761771" cy="5841181"/>
          </a:xfrm>
          <a:prstGeom prst="rect">
            <a:avLst/>
          </a:prstGeom>
        </p:spPr>
      </p:pic>
    </p:spTree>
    <p:extLst>
      <p:ext uri="{BB962C8B-B14F-4D97-AF65-F5344CB8AC3E}">
        <p14:creationId xmlns:p14="http://schemas.microsoft.com/office/powerpoint/2010/main" val="203315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PORTFOLIO OPTIMISER</a:t>
            </a:r>
          </a:p>
        </p:txBody>
      </p:sp>
      <p:pic>
        <p:nvPicPr>
          <p:cNvPr id="2" name="Picture 1">
            <a:extLst>
              <a:ext uri="{FF2B5EF4-FFF2-40B4-BE49-F238E27FC236}">
                <a16:creationId xmlns:a16="http://schemas.microsoft.com/office/drawing/2014/main" id="{66A28960-3C6F-473D-A0C4-67B4918B35FB}"/>
              </a:ext>
            </a:extLst>
          </p:cNvPr>
          <p:cNvPicPr>
            <a:picLocks noChangeAspect="1"/>
          </p:cNvPicPr>
          <p:nvPr/>
        </p:nvPicPr>
        <p:blipFill>
          <a:blip r:embed="rId3"/>
          <a:stretch>
            <a:fillRect/>
          </a:stretch>
        </p:blipFill>
        <p:spPr>
          <a:xfrm>
            <a:off x="1775705" y="1016819"/>
            <a:ext cx="8761771" cy="5841181"/>
          </a:xfrm>
          <a:prstGeom prst="rect">
            <a:avLst/>
          </a:prstGeom>
        </p:spPr>
      </p:pic>
      <p:sp>
        <p:nvSpPr>
          <p:cNvPr id="6" name="Rectangle 5">
            <a:extLst>
              <a:ext uri="{FF2B5EF4-FFF2-40B4-BE49-F238E27FC236}">
                <a16:creationId xmlns:a16="http://schemas.microsoft.com/office/drawing/2014/main" id="{784CBFF1-8086-4E7C-829D-DD206598C172}"/>
              </a:ext>
            </a:extLst>
          </p:cNvPr>
          <p:cNvSpPr/>
          <p:nvPr/>
        </p:nvSpPr>
        <p:spPr>
          <a:xfrm>
            <a:off x="7392040" y="1016819"/>
            <a:ext cx="4799960" cy="5841181"/>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93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PORTFOLIO OPTIMISER</a:t>
            </a:r>
          </a:p>
        </p:txBody>
      </p:sp>
      <p:pic>
        <p:nvPicPr>
          <p:cNvPr id="2" name="Picture 1">
            <a:extLst>
              <a:ext uri="{FF2B5EF4-FFF2-40B4-BE49-F238E27FC236}">
                <a16:creationId xmlns:a16="http://schemas.microsoft.com/office/drawing/2014/main" id="{66A28960-3C6F-473D-A0C4-67B4918B35FB}"/>
              </a:ext>
            </a:extLst>
          </p:cNvPr>
          <p:cNvPicPr>
            <a:picLocks noChangeAspect="1"/>
          </p:cNvPicPr>
          <p:nvPr/>
        </p:nvPicPr>
        <p:blipFill>
          <a:blip r:embed="rId3"/>
          <a:stretch>
            <a:fillRect/>
          </a:stretch>
        </p:blipFill>
        <p:spPr>
          <a:xfrm>
            <a:off x="1775705" y="1016819"/>
            <a:ext cx="8761771" cy="5841181"/>
          </a:xfrm>
          <a:prstGeom prst="rect">
            <a:avLst/>
          </a:prstGeom>
        </p:spPr>
      </p:pic>
      <p:sp>
        <p:nvSpPr>
          <p:cNvPr id="5" name="Rectangle 4">
            <a:extLst>
              <a:ext uri="{FF2B5EF4-FFF2-40B4-BE49-F238E27FC236}">
                <a16:creationId xmlns:a16="http://schemas.microsoft.com/office/drawing/2014/main" id="{DDD86790-FEFC-460E-9460-C183DC060D2D}"/>
              </a:ext>
            </a:extLst>
          </p:cNvPr>
          <p:cNvSpPr/>
          <p:nvPr/>
        </p:nvSpPr>
        <p:spPr>
          <a:xfrm>
            <a:off x="-69157" y="1016818"/>
            <a:ext cx="7499617" cy="584502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4CBFF1-8086-4E7C-829D-DD206598C172}"/>
              </a:ext>
            </a:extLst>
          </p:cNvPr>
          <p:cNvSpPr/>
          <p:nvPr/>
        </p:nvSpPr>
        <p:spPr>
          <a:xfrm>
            <a:off x="7422776" y="3136332"/>
            <a:ext cx="4769224" cy="372166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79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PORTFOLIO OPTIMISER</a:t>
            </a:r>
          </a:p>
        </p:txBody>
      </p:sp>
      <p:pic>
        <p:nvPicPr>
          <p:cNvPr id="2" name="Picture 1">
            <a:extLst>
              <a:ext uri="{FF2B5EF4-FFF2-40B4-BE49-F238E27FC236}">
                <a16:creationId xmlns:a16="http://schemas.microsoft.com/office/drawing/2014/main" id="{66A28960-3C6F-473D-A0C4-67B4918B35FB}"/>
              </a:ext>
            </a:extLst>
          </p:cNvPr>
          <p:cNvPicPr>
            <a:picLocks noChangeAspect="1"/>
          </p:cNvPicPr>
          <p:nvPr/>
        </p:nvPicPr>
        <p:blipFill>
          <a:blip r:embed="rId3"/>
          <a:stretch>
            <a:fillRect/>
          </a:stretch>
        </p:blipFill>
        <p:spPr>
          <a:xfrm>
            <a:off x="1775705" y="1016819"/>
            <a:ext cx="8761771" cy="5841181"/>
          </a:xfrm>
          <a:prstGeom prst="rect">
            <a:avLst/>
          </a:prstGeom>
        </p:spPr>
      </p:pic>
      <p:sp>
        <p:nvSpPr>
          <p:cNvPr id="5" name="Rectangle 4">
            <a:extLst>
              <a:ext uri="{FF2B5EF4-FFF2-40B4-BE49-F238E27FC236}">
                <a16:creationId xmlns:a16="http://schemas.microsoft.com/office/drawing/2014/main" id="{DDD86790-FEFC-460E-9460-C183DC060D2D}"/>
              </a:ext>
            </a:extLst>
          </p:cNvPr>
          <p:cNvSpPr/>
          <p:nvPr/>
        </p:nvSpPr>
        <p:spPr>
          <a:xfrm>
            <a:off x="-69157" y="1016818"/>
            <a:ext cx="7499617" cy="584502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4CBFF1-8086-4E7C-829D-DD206598C172}"/>
              </a:ext>
            </a:extLst>
          </p:cNvPr>
          <p:cNvSpPr/>
          <p:nvPr/>
        </p:nvSpPr>
        <p:spPr>
          <a:xfrm>
            <a:off x="7426618" y="1012978"/>
            <a:ext cx="4769224" cy="2114424"/>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9D31F5A-8E88-4D57-ABF0-B89BEB6EE034}"/>
              </a:ext>
            </a:extLst>
          </p:cNvPr>
          <p:cNvSpPr/>
          <p:nvPr/>
        </p:nvSpPr>
        <p:spPr>
          <a:xfrm>
            <a:off x="7426618" y="5094514"/>
            <a:ext cx="4769224" cy="177116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823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6EF56-39ED-477E-8F9C-B773691EEB65}"/>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45000"/>
                    </a14:imgEffect>
                    <a14:imgEffect>
                      <a14:brightnessContrast bright="7000"/>
                    </a14:imgEffect>
                  </a14:imgLayer>
                </a14:imgProps>
              </a:ext>
            </a:extLst>
          </a:blip>
          <a:stretch>
            <a:fillRect/>
          </a:stretch>
        </p:blipFill>
        <p:spPr>
          <a:xfrm>
            <a:off x="0" y="0"/>
            <a:ext cx="12192000" cy="8128000"/>
          </a:xfrm>
          <a:prstGeom prst="rect">
            <a:avLst/>
          </a:prstGeom>
        </p:spPr>
      </p:pic>
      <p:sp>
        <p:nvSpPr>
          <p:cNvPr id="4" name="Rectangle 3">
            <a:extLst>
              <a:ext uri="{FF2B5EF4-FFF2-40B4-BE49-F238E27FC236}">
                <a16:creationId xmlns:a16="http://schemas.microsoft.com/office/drawing/2014/main" id="{35642C76-6B9A-4A21-81C3-1E4CF4F44182}"/>
              </a:ext>
            </a:extLst>
          </p:cNvPr>
          <p:cNvSpPr/>
          <p:nvPr/>
        </p:nvSpPr>
        <p:spPr>
          <a:xfrm>
            <a:off x="3060700" y="4097229"/>
            <a:ext cx="9131300" cy="2231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BCA25F1-7DD1-4428-9933-D0DDECA363C4}"/>
              </a:ext>
            </a:extLst>
          </p:cNvPr>
          <p:cNvSpPr txBox="1">
            <a:spLocks/>
          </p:cNvSpPr>
          <p:nvPr/>
        </p:nvSpPr>
        <p:spPr>
          <a:xfrm>
            <a:off x="3149600" y="4344923"/>
            <a:ext cx="9042400" cy="1876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Bahnschrift" panose="020B0502040204020203" pitchFamily="34" charset="0"/>
              </a:rPr>
              <a:t>Problem Description </a:t>
            </a:r>
          </a:p>
        </p:txBody>
      </p:sp>
      <p:sp>
        <p:nvSpPr>
          <p:cNvPr id="6" name="Rectangle 5">
            <a:extLst>
              <a:ext uri="{FF2B5EF4-FFF2-40B4-BE49-F238E27FC236}">
                <a16:creationId xmlns:a16="http://schemas.microsoft.com/office/drawing/2014/main" id="{D1E01260-387F-456E-946E-E915C1F34674}"/>
              </a:ext>
            </a:extLst>
          </p:cNvPr>
          <p:cNvSpPr/>
          <p:nvPr/>
        </p:nvSpPr>
        <p:spPr>
          <a:xfrm>
            <a:off x="0" y="4120530"/>
            <a:ext cx="2754848" cy="2231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generated with very high confidence">
            <a:extLst>
              <a:ext uri="{FF2B5EF4-FFF2-40B4-BE49-F238E27FC236}">
                <a16:creationId xmlns:a16="http://schemas.microsoft.com/office/drawing/2014/main" id="{BCCD77A4-CAC9-4A54-837B-1CFB595E8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400" y="4493287"/>
            <a:ext cx="1374248" cy="1374248"/>
          </a:xfrm>
          <a:prstGeom prst="rect">
            <a:avLst/>
          </a:prstGeom>
        </p:spPr>
      </p:pic>
    </p:spTree>
    <p:extLst>
      <p:ext uri="{BB962C8B-B14F-4D97-AF65-F5344CB8AC3E}">
        <p14:creationId xmlns:p14="http://schemas.microsoft.com/office/powerpoint/2010/main" val="2676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PORTFOLIO OPTIMISER</a:t>
            </a:r>
          </a:p>
        </p:txBody>
      </p:sp>
      <p:pic>
        <p:nvPicPr>
          <p:cNvPr id="2" name="Picture 1">
            <a:extLst>
              <a:ext uri="{FF2B5EF4-FFF2-40B4-BE49-F238E27FC236}">
                <a16:creationId xmlns:a16="http://schemas.microsoft.com/office/drawing/2014/main" id="{66A28960-3C6F-473D-A0C4-67B4918B35FB}"/>
              </a:ext>
            </a:extLst>
          </p:cNvPr>
          <p:cNvPicPr>
            <a:picLocks noChangeAspect="1"/>
          </p:cNvPicPr>
          <p:nvPr/>
        </p:nvPicPr>
        <p:blipFill>
          <a:blip r:embed="rId3"/>
          <a:stretch>
            <a:fillRect/>
          </a:stretch>
        </p:blipFill>
        <p:spPr>
          <a:xfrm>
            <a:off x="1775705" y="1016819"/>
            <a:ext cx="8761771" cy="5841181"/>
          </a:xfrm>
          <a:prstGeom prst="rect">
            <a:avLst/>
          </a:prstGeom>
        </p:spPr>
      </p:pic>
      <p:sp>
        <p:nvSpPr>
          <p:cNvPr id="5" name="Rectangle 4">
            <a:extLst>
              <a:ext uri="{FF2B5EF4-FFF2-40B4-BE49-F238E27FC236}">
                <a16:creationId xmlns:a16="http://schemas.microsoft.com/office/drawing/2014/main" id="{DDD86790-FEFC-460E-9460-C183DC060D2D}"/>
              </a:ext>
            </a:extLst>
          </p:cNvPr>
          <p:cNvSpPr/>
          <p:nvPr/>
        </p:nvSpPr>
        <p:spPr>
          <a:xfrm>
            <a:off x="-69157" y="1016818"/>
            <a:ext cx="7499617" cy="584502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4CBFF1-8086-4E7C-829D-DD206598C172}"/>
              </a:ext>
            </a:extLst>
          </p:cNvPr>
          <p:cNvSpPr/>
          <p:nvPr/>
        </p:nvSpPr>
        <p:spPr>
          <a:xfrm>
            <a:off x="7422776" y="1012978"/>
            <a:ext cx="4769224" cy="4043116"/>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1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PORTFOLIO OPTIMISER</a:t>
            </a:r>
          </a:p>
        </p:txBody>
      </p:sp>
      <p:pic>
        <p:nvPicPr>
          <p:cNvPr id="2" name="Picture 1">
            <a:extLst>
              <a:ext uri="{FF2B5EF4-FFF2-40B4-BE49-F238E27FC236}">
                <a16:creationId xmlns:a16="http://schemas.microsoft.com/office/drawing/2014/main" id="{66A28960-3C6F-473D-A0C4-67B4918B35FB}"/>
              </a:ext>
            </a:extLst>
          </p:cNvPr>
          <p:cNvPicPr>
            <a:picLocks noChangeAspect="1"/>
          </p:cNvPicPr>
          <p:nvPr/>
        </p:nvPicPr>
        <p:blipFill>
          <a:blip r:embed="rId3"/>
          <a:stretch>
            <a:fillRect/>
          </a:stretch>
        </p:blipFill>
        <p:spPr>
          <a:xfrm>
            <a:off x="1775705" y="1016819"/>
            <a:ext cx="8761771" cy="5841181"/>
          </a:xfrm>
          <a:prstGeom prst="rect">
            <a:avLst/>
          </a:prstGeom>
        </p:spPr>
      </p:pic>
      <p:sp>
        <p:nvSpPr>
          <p:cNvPr id="5" name="Rectangle 4">
            <a:extLst>
              <a:ext uri="{FF2B5EF4-FFF2-40B4-BE49-F238E27FC236}">
                <a16:creationId xmlns:a16="http://schemas.microsoft.com/office/drawing/2014/main" id="{DDD86790-FEFC-460E-9460-C183DC060D2D}"/>
              </a:ext>
            </a:extLst>
          </p:cNvPr>
          <p:cNvSpPr/>
          <p:nvPr/>
        </p:nvSpPr>
        <p:spPr>
          <a:xfrm>
            <a:off x="-69157" y="1016818"/>
            <a:ext cx="7499617" cy="584502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4CBFF1-8086-4E7C-829D-DD206598C172}"/>
              </a:ext>
            </a:extLst>
          </p:cNvPr>
          <p:cNvSpPr/>
          <p:nvPr/>
        </p:nvSpPr>
        <p:spPr>
          <a:xfrm>
            <a:off x="7422776" y="1012978"/>
            <a:ext cx="4769224" cy="4043116"/>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FAD6E351-2166-4C2A-BD9A-000BF89858A5}"/>
              </a:ext>
            </a:extLst>
          </p:cNvPr>
          <p:cNvCxnSpPr>
            <a:cxnSpLocks/>
          </p:cNvCxnSpPr>
          <p:nvPr/>
        </p:nvCxnSpPr>
        <p:spPr>
          <a:xfrm>
            <a:off x="7188200" y="4927600"/>
            <a:ext cx="1219820" cy="1123217"/>
          </a:xfrm>
          <a:prstGeom prst="straightConnector1">
            <a:avLst/>
          </a:prstGeom>
          <a:ln w="19050">
            <a:solidFill>
              <a:schemeClr val="accent1">
                <a:lumMod val="50000"/>
              </a:schemeClr>
            </a:solidFill>
            <a:tailEnd type="stealth" w="lg"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D14E31F-FFD6-4707-B884-F8187D8D3803}"/>
              </a:ext>
            </a:extLst>
          </p:cNvPr>
          <p:cNvGrpSpPr/>
          <p:nvPr/>
        </p:nvGrpSpPr>
        <p:grpSpPr>
          <a:xfrm>
            <a:off x="4206688" y="2163473"/>
            <a:ext cx="3390900" cy="2892621"/>
            <a:chOff x="4206688" y="2163473"/>
            <a:chExt cx="3390900" cy="2892621"/>
          </a:xfrm>
        </p:grpSpPr>
        <p:grpSp>
          <p:nvGrpSpPr>
            <p:cNvPr id="7" name="Group 6">
              <a:extLst>
                <a:ext uri="{FF2B5EF4-FFF2-40B4-BE49-F238E27FC236}">
                  <a16:creationId xmlns:a16="http://schemas.microsoft.com/office/drawing/2014/main" id="{B51B7AE6-455C-4319-B6CC-94C376DA6DD5}"/>
                </a:ext>
              </a:extLst>
            </p:cNvPr>
            <p:cNvGrpSpPr/>
            <p:nvPr/>
          </p:nvGrpSpPr>
          <p:grpSpPr>
            <a:xfrm>
              <a:off x="4498788" y="2163473"/>
              <a:ext cx="2806700" cy="2892621"/>
              <a:chOff x="5156200" y="1819078"/>
              <a:chExt cx="2806700" cy="2892621"/>
            </a:xfrm>
          </p:grpSpPr>
          <p:sp>
            <p:nvSpPr>
              <p:cNvPr id="8" name="Rectangle 7">
                <a:extLst>
                  <a:ext uri="{FF2B5EF4-FFF2-40B4-BE49-F238E27FC236}">
                    <a16:creationId xmlns:a16="http://schemas.microsoft.com/office/drawing/2014/main" id="{C565EAA9-9687-4068-BD6B-DD89ACB087CA}"/>
                  </a:ext>
                </a:extLst>
              </p:cNvPr>
              <p:cNvSpPr/>
              <p:nvPr/>
            </p:nvSpPr>
            <p:spPr>
              <a:xfrm>
                <a:off x="5156200" y="1819078"/>
                <a:ext cx="2806700" cy="289262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a:extLst>
                  <a:ext uri="{FF2B5EF4-FFF2-40B4-BE49-F238E27FC236}">
                    <a16:creationId xmlns:a16="http://schemas.microsoft.com/office/drawing/2014/main" id="{B888B6DA-E851-4BCA-93F2-F4D1D4EB09E9}"/>
                  </a:ext>
                </a:extLst>
              </p:cNvPr>
              <p:cNvSpPr txBox="1"/>
              <p:nvPr/>
            </p:nvSpPr>
            <p:spPr>
              <a:xfrm>
                <a:off x="5156200" y="1846849"/>
                <a:ext cx="2806700" cy="338554"/>
              </a:xfrm>
              <a:prstGeom prst="rect">
                <a:avLst/>
              </a:prstGeom>
              <a:noFill/>
            </p:spPr>
            <p:txBody>
              <a:bodyPr wrap="square" rtlCol="0">
                <a:spAutoFit/>
              </a:bodyPr>
              <a:lstStyle/>
              <a:p>
                <a:pPr algn="ctr"/>
                <a:r>
                  <a:rPr lang="en-SG" sz="1600" dirty="0"/>
                  <a:t>Value Breakdown</a:t>
                </a:r>
              </a:p>
            </p:txBody>
          </p:sp>
        </p:grpSp>
        <p:pic>
          <p:nvPicPr>
            <p:cNvPr id="1026" name="Picture 2">
              <a:extLst>
                <a:ext uri="{FF2B5EF4-FFF2-40B4-BE49-F238E27FC236}">
                  <a16:creationId xmlns:a16="http://schemas.microsoft.com/office/drawing/2014/main" id="{305F4C68-D2BE-465C-9D2D-A2D974AAD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688" y="2529798"/>
              <a:ext cx="3390900" cy="2352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835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fontScale="90000"/>
          </a:bodyPr>
          <a:lstStyle/>
          <a:p>
            <a:pPr algn="ctr"/>
            <a:r>
              <a:rPr lang="en-US" sz="5400" dirty="0">
                <a:latin typeface="Bahnschrift SemiBold" panose="020B0502040204020203" pitchFamily="34" charset="0"/>
              </a:rPr>
              <a:t>USER JOURNEY: </a:t>
            </a:r>
            <a:r>
              <a:rPr lang="en-US" sz="5400" dirty="0">
                <a:solidFill>
                  <a:schemeClr val="accent4"/>
                </a:solidFill>
                <a:latin typeface="Bahnschrift SemiBold" panose="020B0502040204020203" pitchFamily="34" charset="0"/>
              </a:rPr>
              <a:t>PORTFOLIO OPTIMISER</a:t>
            </a:r>
          </a:p>
        </p:txBody>
      </p:sp>
      <p:pic>
        <p:nvPicPr>
          <p:cNvPr id="2" name="Picture 1">
            <a:extLst>
              <a:ext uri="{FF2B5EF4-FFF2-40B4-BE49-F238E27FC236}">
                <a16:creationId xmlns:a16="http://schemas.microsoft.com/office/drawing/2014/main" id="{66A28960-3C6F-473D-A0C4-67B4918B35FB}"/>
              </a:ext>
            </a:extLst>
          </p:cNvPr>
          <p:cNvPicPr>
            <a:picLocks noChangeAspect="1"/>
          </p:cNvPicPr>
          <p:nvPr/>
        </p:nvPicPr>
        <p:blipFill>
          <a:blip r:embed="rId3"/>
          <a:stretch>
            <a:fillRect/>
          </a:stretch>
        </p:blipFill>
        <p:spPr>
          <a:xfrm>
            <a:off x="1775705" y="1016819"/>
            <a:ext cx="8761771" cy="5841181"/>
          </a:xfrm>
          <a:prstGeom prst="rect">
            <a:avLst/>
          </a:prstGeom>
        </p:spPr>
      </p:pic>
      <p:sp>
        <p:nvSpPr>
          <p:cNvPr id="3" name="Rectangle 2">
            <a:extLst>
              <a:ext uri="{FF2B5EF4-FFF2-40B4-BE49-F238E27FC236}">
                <a16:creationId xmlns:a16="http://schemas.microsoft.com/office/drawing/2014/main" id="{AC40A8F4-83C8-477D-BF04-E1ACF3DBFF7D}"/>
              </a:ext>
            </a:extLst>
          </p:cNvPr>
          <p:cNvSpPr/>
          <p:nvPr/>
        </p:nvSpPr>
        <p:spPr>
          <a:xfrm>
            <a:off x="6179642" y="1016819"/>
            <a:ext cx="1173978" cy="4200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Tree>
    <p:extLst>
      <p:ext uri="{BB962C8B-B14F-4D97-AF65-F5344CB8AC3E}">
        <p14:creationId xmlns:p14="http://schemas.microsoft.com/office/powerpoint/2010/main" val="199055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a:bodyPr>
          <a:lstStyle/>
          <a:p>
            <a:pPr algn="ctr"/>
            <a:r>
              <a:rPr lang="en-US" sz="5400" dirty="0">
                <a:latin typeface="Bahnschrift SemiBold" panose="020B0502040204020203" pitchFamily="34" charset="0"/>
              </a:rPr>
              <a:t>PORTFOLIO OPTIMISER: </a:t>
            </a:r>
            <a:r>
              <a:rPr lang="en-US" sz="5400" dirty="0">
                <a:solidFill>
                  <a:schemeClr val="accent4"/>
                </a:solidFill>
                <a:latin typeface="Bahnschrift SemiBold" panose="020B0502040204020203" pitchFamily="34" charset="0"/>
              </a:rPr>
              <a:t>ALLOCATE</a:t>
            </a:r>
            <a:endParaRPr lang="en-US" sz="5400" dirty="0">
              <a:latin typeface="Bahnschrift SemiBold" panose="020B0502040204020203" pitchFamily="34" charset="0"/>
            </a:endParaRPr>
          </a:p>
        </p:txBody>
      </p:sp>
      <p:cxnSp>
        <p:nvCxnSpPr>
          <p:cNvPr id="6" name="Straight Connector 5">
            <a:extLst>
              <a:ext uri="{FF2B5EF4-FFF2-40B4-BE49-F238E27FC236}">
                <a16:creationId xmlns:a16="http://schemas.microsoft.com/office/drawing/2014/main" id="{5B197EA0-7AC4-48AA-85D9-F265333EBE52}"/>
              </a:ext>
            </a:extLst>
          </p:cNvPr>
          <p:cNvCxnSpPr>
            <a:cxnSpLocks/>
          </p:cNvCxnSpPr>
          <p:nvPr/>
        </p:nvCxnSpPr>
        <p:spPr>
          <a:xfrm>
            <a:off x="1713390" y="1512160"/>
            <a:ext cx="0" cy="4279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A94D39-25E7-4A4D-A6A6-95F2EBC4CAEC}"/>
              </a:ext>
            </a:extLst>
          </p:cNvPr>
          <p:cNvCxnSpPr>
            <a:cxnSpLocks/>
          </p:cNvCxnSpPr>
          <p:nvPr/>
        </p:nvCxnSpPr>
        <p:spPr>
          <a:xfrm>
            <a:off x="1703230" y="5779722"/>
            <a:ext cx="9188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Arc 2">
            <a:extLst>
              <a:ext uri="{FF2B5EF4-FFF2-40B4-BE49-F238E27FC236}">
                <a16:creationId xmlns:a16="http://schemas.microsoft.com/office/drawing/2014/main" id="{B82967B8-6BDA-4C79-9BB6-421C4DF4CA24}"/>
              </a:ext>
            </a:extLst>
          </p:cNvPr>
          <p:cNvSpPr/>
          <p:nvPr/>
        </p:nvSpPr>
        <p:spPr>
          <a:xfrm flipH="1">
            <a:off x="2601302" y="2347379"/>
            <a:ext cx="13248297" cy="5623138"/>
          </a:xfrm>
          <a:prstGeom prst="arc">
            <a:avLst>
              <a:gd name="adj1" fmla="val 15905833"/>
              <a:gd name="adj2" fmla="val 17415069"/>
            </a:avLst>
          </a:prstGeom>
          <a:ln w="38100">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0" name="Arc 9">
            <a:extLst>
              <a:ext uri="{FF2B5EF4-FFF2-40B4-BE49-F238E27FC236}">
                <a16:creationId xmlns:a16="http://schemas.microsoft.com/office/drawing/2014/main" id="{A08D45EE-73F3-4700-A7A9-4549A122C1CD}"/>
              </a:ext>
            </a:extLst>
          </p:cNvPr>
          <p:cNvSpPr/>
          <p:nvPr/>
        </p:nvSpPr>
        <p:spPr>
          <a:xfrm flipH="1">
            <a:off x="2601302" y="2347379"/>
            <a:ext cx="13248297" cy="5623138"/>
          </a:xfrm>
          <a:prstGeom prst="arc">
            <a:avLst>
              <a:gd name="adj1" fmla="val 15905833"/>
              <a:gd name="adj2" fmla="val 18813272"/>
            </a:avLst>
          </a:prstGeom>
          <a:ln w="38100">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1" name="Arc 10">
            <a:extLst>
              <a:ext uri="{FF2B5EF4-FFF2-40B4-BE49-F238E27FC236}">
                <a16:creationId xmlns:a16="http://schemas.microsoft.com/office/drawing/2014/main" id="{13D1ECD9-718D-43E0-A663-DA8F364C1B12}"/>
              </a:ext>
            </a:extLst>
          </p:cNvPr>
          <p:cNvSpPr/>
          <p:nvPr/>
        </p:nvSpPr>
        <p:spPr>
          <a:xfrm flipH="1">
            <a:off x="2601301" y="2347379"/>
            <a:ext cx="13248297" cy="5623138"/>
          </a:xfrm>
          <a:prstGeom prst="arc">
            <a:avLst>
              <a:gd name="adj1" fmla="val 15905833"/>
              <a:gd name="adj2" fmla="val 19839625"/>
            </a:avLst>
          </a:prstGeom>
          <a:ln w="38100">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Arc 11">
            <a:extLst>
              <a:ext uri="{FF2B5EF4-FFF2-40B4-BE49-F238E27FC236}">
                <a16:creationId xmlns:a16="http://schemas.microsoft.com/office/drawing/2014/main" id="{B2905F75-7C89-4408-B9E1-6D3D21DCBF57}"/>
              </a:ext>
            </a:extLst>
          </p:cNvPr>
          <p:cNvSpPr/>
          <p:nvPr/>
        </p:nvSpPr>
        <p:spPr>
          <a:xfrm flipH="1">
            <a:off x="2601300" y="2347379"/>
            <a:ext cx="13248297" cy="5623138"/>
          </a:xfrm>
          <a:prstGeom prst="arc">
            <a:avLst>
              <a:gd name="adj1" fmla="val 15905833"/>
              <a:gd name="adj2" fmla="val 20578149"/>
            </a:avLst>
          </a:prstGeom>
          <a:ln w="38100">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3" name="Arc 12">
            <a:extLst>
              <a:ext uri="{FF2B5EF4-FFF2-40B4-BE49-F238E27FC236}">
                <a16:creationId xmlns:a16="http://schemas.microsoft.com/office/drawing/2014/main" id="{551C20E0-0DB5-4D85-93FA-42542D1AD85D}"/>
              </a:ext>
            </a:extLst>
          </p:cNvPr>
          <p:cNvSpPr/>
          <p:nvPr/>
        </p:nvSpPr>
        <p:spPr>
          <a:xfrm flipH="1">
            <a:off x="2601299" y="2347379"/>
            <a:ext cx="13248297" cy="5623138"/>
          </a:xfrm>
          <a:prstGeom prst="arc">
            <a:avLst>
              <a:gd name="adj1" fmla="val 15905833"/>
              <a:gd name="adj2" fmla="val 21105378"/>
            </a:avLst>
          </a:prstGeom>
          <a:ln w="38100">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4" name="Arc 13">
            <a:extLst>
              <a:ext uri="{FF2B5EF4-FFF2-40B4-BE49-F238E27FC236}">
                <a16:creationId xmlns:a16="http://schemas.microsoft.com/office/drawing/2014/main" id="{42D4985F-39BF-41C9-933A-57E46A8CFBB2}"/>
              </a:ext>
            </a:extLst>
          </p:cNvPr>
          <p:cNvSpPr/>
          <p:nvPr/>
        </p:nvSpPr>
        <p:spPr>
          <a:xfrm flipH="1">
            <a:off x="2601298" y="2347379"/>
            <a:ext cx="13248297" cy="5623138"/>
          </a:xfrm>
          <a:prstGeom prst="arc">
            <a:avLst>
              <a:gd name="adj1" fmla="val 15905833"/>
              <a:gd name="adj2" fmla="val 21575769"/>
            </a:avLst>
          </a:prstGeom>
          <a:ln w="38100">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6" name="TextBox 15">
            <a:extLst>
              <a:ext uri="{FF2B5EF4-FFF2-40B4-BE49-F238E27FC236}">
                <a16:creationId xmlns:a16="http://schemas.microsoft.com/office/drawing/2014/main" id="{C60D3C8F-43DA-4BFC-9D7C-D8E2F080A265}"/>
              </a:ext>
            </a:extLst>
          </p:cNvPr>
          <p:cNvSpPr txBox="1"/>
          <p:nvPr/>
        </p:nvSpPr>
        <p:spPr>
          <a:xfrm>
            <a:off x="9895514" y="5791197"/>
            <a:ext cx="1166191" cy="369332"/>
          </a:xfrm>
          <a:prstGeom prst="rect">
            <a:avLst/>
          </a:prstGeom>
          <a:noFill/>
        </p:spPr>
        <p:txBody>
          <a:bodyPr wrap="square" rtlCol="0">
            <a:spAutoFit/>
          </a:bodyPr>
          <a:lstStyle/>
          <a:p>
            <a:r>
              <a:rPr lang="en-SG" dirty="0">
                <a:latin typeface="Bahnschrift SemiBold" panose="020B0502040204020203" pitchFamily="34" charset="0"/>
              </a:rPr>
              <a:t>Volatility</a:t>
            </a:r>
          </a:p>
        </p:txBody>
      </p:sp>
      <p:sp>
        <p:nvSpPr>
          <p:cNvPr id="17" name="TextBox 16">
            <a:extLst>
              <a:ext uri="{FF2B5EF4-FFF2-40B4-BE49-F238E27FC236}">
                <a16:creationId xmlns:a16="http://schemas.microsoft.com/office/drawing/2014/main" id="{1EF957CD-12E2-49CE-B008-BA714E357EED}"/>
              </a:ext>
            </a:extLst>
          </p:cNvPr>
          <p:cNvSpPr txBox="1"/>
          <p:nvPr/>
        </p:nvSpPr>
        <p:spPr>
          <a:xfrm>
            <a:off x="537039" y="1443999"/>
            <a:ext cx="1166191" cy="369332"/>
          </a:xfrm>
          <a:prstGeom prst="rect">
            <a:avLst/>
          </a:prstGeom>
          <a:noFill/>
        </p:spPr>
        <p:txBody>
          <a:bodyPr wrap="square" rtlCol="0">
            <a:spAutoFit/>
          </a:bodyPr>
          <a:lstStyle/>
          <a:p>
            <a:pPr algn="r"/>
            <a:r>
              <a:rPr lang="en-SG" dirty="0">
                <a:latin typeface="Bahnschrift SemiBold" panose="020B0502040204020203" pitchFamily="34" charset="0"/>
              </a:rPr>
              <a:t>Return</a:t>
            </a:r>
          </a:p>
        </p:txBody>
      </p:sp>
      <p:sp>
        <p:nvSpPr>
          <p:cNvPr id="18" name="TextBox 17">
            <a:extLst>
              <a:ext uri="{FF2B5EF4-FFF2-40B4-BE49-F238E27FC236}">
                <a16:creationId xmlns:a16="http://schemas.microsoft.com/office/drawing/2014/main" id="{4C9BDCA7-3FE9-4ED0-95FF-0886995F975F}"/>
              </a:ext>
            </a:extLst>
          </p:cNvPr>
          <p:cNvSpPr txBox="1"/>
          <p:nvPr/>
        </p:nvSpPr>
        <p:spPr>
          <a:xfrm>
            <a:off x="2650321" y="1512160"/>
            <a:ext cx="7294205" cy="369332"/>
          </a:xfrm>
          <a:prstGeom prst="rect">
            <a:avLst/>
          </a:prstGeom>
          <a:noFill/>
        </p:spPr>
        <p:txBody>
          <a:bodyPr wrap="square" rtlCol="0">
            <a:spAutoFit/>
          </a:bodyPr>
          <a:lstStyle/>
          <a:p>
            <a:r>
              <a:rPr lang="en-SG" dirty="0">
                <a:latin typeface="Bahnschrift SemiLight" panose="020B0502040204020203" pitchFamily="34" charset="0"/>
              </a:rPr>
              <a:t>(1) </a:t>
            </a:r>
            <a:r>
              <a:rPr lang="en-SG" dirty="0">
                <a:latin typeface="Bahnschrift SemiBold" panose="020B0502040204020203" pitchFamily="34" charset="0"/>
              </a:rPr>
              <a:t>Efficient Frontier </a:t>
            </a:r>
            <a:r>
              <a:rPr lang="en-SG" dirty="0">
                <a:latin typeface="Bahnschrift SemiLight" panose="020B0502040204020203" pitchFamily="34" charset="0"/>
              </a:rPr>
              <a:t>- Min Variance Portfolios for each return level</a:t>
            </a:r>
          </a:p>
        </p:txBody>
      </p:sp>
    </p:spTree>
    <p:extLst>
      <p:ext uri="{BB962C8B-B14F-4D97-AF65-F5344CB8AC3E}">
        <p14:creationId xmlns:p14="http://schemas.microsoft.com/office/powerpoint/2010/main" val="77431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par>
                          <p:cTn id="8" fill="hold">
                            <p:stCondLst>
                              <p:cond delay="300"/>
                            </p:stCondLst>
                            <p:childTnLst>
                              <p:par>
                                <p:cTn id="9" presetID="10" presetClass="entr" presetSubtype="0" fill="hold" grpId="0" nodeType="afterEffect">
                                  <p:stCondLst>
                                    <p:cond delay="1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
                                        <p:tgtEl>
                                          <p:spTgt spid="10"/>
                                        </p:tgtEl>
                                      </p:cBhvr>
                                    </p:animEffect>
                                  </p:childTnLst>
                                </p:cTn>
                              </p:par>
                            </p:childTnLst>
                          </p:cTn>
                        </p:par>
                        <p:par>
                          <p:cTn id="12" fill="hold">
                            <p:stCondLst>
                              <p:cond delay="600"/>
                            </p:stCondLst>
                            <p:childTnLst>
                              <p:par>
                                <p:cTn id="13" presetID="10" presetClass="entr" presetSubtype="0" fill="hold" grpId="0" nodeType="afterEffect">
                                  <p:stCondLst>
                                    <p:cond delay="1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
                                        <p:tgtEl>
                                          <p:spTgt spid="11"/>
                                        </p:tgtEl>
                                      </p:cBhvr>
                                    </p:animEffect>
                                  </p:childTnLst>
                                </p:cTn>
                              </p:par>
                            </p:childTnLst>
                          </p:cTn>
                        </p:par>
                        <p:par>
                          <p:cTn id="16" fill="hold">
                            <p:stCondLst>
                              <p:cond delay="900"/>
                            </p:stCondLst>
                            <p:childTnLst>
                              <p:par>
                                <p:cTn id="17" presetID="10" presetClass="entr" presetSubtype="0" fill="hold" grpId="0" nodeType="afterEffect">
                                  <p:stCondLst>
                                    <p:cond delay="1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
                                        <p:tgtEl>
                                          <p:spTgt spid="12"/>
                                        </p:tgtEl>
                                      </p:cBhvr>
                                    </p:animEffect>
                                  </p:childTnLst>
                                </p:cTn>
                              </p:par>
                            </p:childTnLst>
                          </p:cTn>
                        </p:par>
                        <p:par>
                          <p:cTn id="20" fill="hold">
                            <p:stCondLst>
                              <p:cond delay="1200"/>
                            </p:stCondLst>
                            <p:childTnLst>
                              <p:par>
                                <p:cTn id="21" presetID="10" presetClass="entr" presetSubtype="0" fill="hold" grpId="0" nodeType="afterEffect">
                                  <p:stCondLst>
                                    <p:cond delay="1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
                                        <p:tgtEl>
                                          <p:spTgt spid="13"/>
                                        </p:tgtEl>
                                      </p:cBhvr>
                                    </p:animEffect>
                                  </p:childTnLst>
                                </p:cTn>
                              </p:par>
                            </p:childTnLst>
                          </p:cTn>
                        </p:par>
                        <p:par>
                          <p:cTn id="24" fill="hold">
                            <p:stCondLst>
                              <p:cond delay="1500"/>
                            </p:stCondLst>
                            <p:childTnLst>
                              <p:par>
                                <p:cTn id="25" presetID="10" presetClass="entr" presetSubtype="0" fill="hold" grpId="0" nodeType="afterEffect">
                                  <p:stCondLst>
                                    <p:cond delay="1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D9B58FD-4BDE-4291-B6C3-D99AD6DDC9BC}"/>
              </a:ext>
            </a:extLst>
          </p:cNvPr>
          <p:cNvCxnSpPr/>
          <p:nvPr/>
        </p:nvCxnSpPr>
        <p:spPr>
          <a:xfrm>
            <a:off x="6758609" y="1881492"/>
            <a:ext cx="0" cy="3898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80EF1BA-6E45-47B0-B413-31DB6EC7F7F8}"/>
              </a:ext>
            </a:extLst>
          </p:cNvPr>
          <p:cNvSpPr/>
          <p:nvPr/>
        </p:nvSpPr>
        <p:spPr>
          <a:xfrm>
            <a:off x="1703230" y="1881492"/>
            <a:ext cx="5055370" cy="3886755"/>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a:bodyPr>
          <a:lstStyle/>
          <a:p>
            <a:pPr algn="ctr"/>
            <a:r>
              <a:rPr lang="en-US" sz="5400" dirty="0">
                <a:latin typeface="Bahnschrift SemiBold" panose="020B0502040204020203" pitchFamily="34" charset="0"/>
              </a:rPr>
              <a:t>PORTFOLIO OPTIMISER: </a:t>
            </a:r>
            <a:r>
              <a:rPr lang="en-US" sz="5400" dirty="0">
                <a:solidFill>
                  <a:schemeClr val="accent4"/>
                </a:solidFill>
                <a:latin typeface="Bahnschrift SemiBold" panose="020B0502040204020203" pitchFamily="34" charset="0"/>
              </a:rPr>
              <a:t>ALLOCATE</a:t>
            </a:r>
            <a:endParaRPr lang="en-US" sz="5400" dirty="0">
              <a:latin typeface="Bahnschrift SemiBold" panose="020B0502040204020203" pitchFamily="34" charset="0"/>
            </a:endParaRPr>
          </a:p>
        </p:txBody>
      </p:sp>
      <p:cxnSp>
        <p:nvCxnSpPr>
          <p:cNvPr id="6" name="Straight Connector 5">
            <a:extLst>
              <a:ext uri="{FF2B5EF4-FFF2-40B4-BE49-F238E27FC236}">
                <a16:creationId xmlns:a16="http://schemas.microsoft.com/office/drawing/2014/main" id="{5B197EA0-7AC4-48AA-85D9-F265333EBE52}"/>
              </a:ext>
            </a:extLst>
          </p:cNvPr>
          <p:cNvCxnSpPr>
            <a:cxnSpLocks/>
          </p:cNvCxnSpPr>
          <p:nvPr/>
        </p:nvCxnSpPr>
        <p:spPr>
          <a:xfrm>
            <a:off x="1713390" y="1512160"/>
            <a:ext cx="0" cy="4279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A94D39-25E7-4A4D-A6A6-95F2EBC4CAEC}"/>
              </a:ext>
            </a:extLst>
          </p:cNvPr>
          <p:cNvCxnSpPr>
            <a:cxnSpLocks/>
          </p:cNvCxnSpPr>
          <p:nvPr/>
        </p:nvCxnSpPr>
        <p:spPr>
          <a:xfrm>
            <a:off x="1703230" y="5779722"/>
            <a:ext cx="9188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D4985F-39BF-41C9-933A-57E46A8CFBB2}"/>
              </a:ext>
            </a:extLst>
          </p:cNvPr>
          <p:cNvSpPr/>
          <p:nvPr/>
        </p:nvSpPr>
        <p:spPr>
          <a:xfrm flipH="1">
            <a:off x="2601298" y="2347379"/>
            <a:ext cx="13248297" cy="5623138"/>
          </a:xfrm>
          <a:prstGeom prst="arc">
            <a:avLst>
              <a:gd name="adj1" fmla="val 15905833"/>
              <a:gd name="adj2" fmla="val 21575769"/>
            </a:avLst>
          </a:prstGeom>
          <a:ln w="38100">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0" name="Arc 9">
            <a:extLst>
              <a:ext uri="{FF2B5EF4-FFF2-40B4-BE49-F238E27FC236}">
                <a16:creationId xmlns:a16="http://schemas.microsoft.com/office/drawing/2014/main" id="{A08D45EE-73F3-4700-A7A9-4549A122C1CD}"/>
              </a:ext>
            </a:extLst>
          </p:cNvPr>
          <p:cNvSpPr/>
          <p:nvPr/>
        </p:nvSpPr>
        <p:spPr>
          <a:xfrm flipH="1">
            <a:off x="2601302" y="2347379"/>
            <a:ext cx="13248297" cy="5623138"/>
          </a:xfrm>
          <a:prstGeom prst="arc">
            <a:avLst>
              <a:gd name="adj1" fmla="val 18806523"/>
              <a:gd name="adj2" fmla="val 21570152"/>
            </a:avLst>
          </a:prstGeom>
          <a:ln w="38100">
            <a:solidFill>
              <a:schemeClr val="accent6">
                <a:lumMod val="5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6" name="TextBox 15">
            <a:extLst>
              <a:ext uri="{FF2B5EF4-FFF2-40B4-BE49-F238E27FC236}">
                <a16:creationId xmlns:a16="http://schemas.microsoft.com/office/drawing/2014/main" id="{C60D3C8F-43DA-4BFC-9D7C-D8E2F080A265}"/>
              </a:ext>
            </a:extLst>
          </p:cNvPr>
          <p:cNvSpPr txBox="1"/>
          <p:nvPr/>
        </p:nvSpPr>
        <p:spPr>
          <a:xfrm>
            <a:off x="9895514" y="5791197"/>
            <a:ext cx="1166191" cy="369332"/>
          </a:xfrm>
          <a:prstGeom prst="rect">
            <a:avLst/>
          </a:prstGeom>
          <a:noFill/>
        </p:spPr>
        <p:txBody>
          <a:bodyPr wrap="square" rtlCol="0">
            <a:spAutoFit/>
          </a:bodyPr>
          <a:lstStyle/>
          <a:p>
            <a:r>
              <a:rPr lang="en-SG" dirty="0">
                <a:latin typeface="Bahnschrift SemiBold" panose="020B0502040204020203" pitchFamily="34" charset="0"/>
              </a:rPr>
              <a:t>Volatility</a:t>
            </a:r>
          </a:p>
        </p:txBody>
      </p:sp>
      <p:sp>
        <p:nvSpPr>
          <p:cNvPr id="17" name="TextBox 16">
            <a:extLst>
              <a:ext uri="{FF2B5EF4-FFF2-40B4-BE49-F238E27FC236}">
                <a16:creationId xmlns:a16="http://schemas.microsoft.com/office/drawing/2014/main" id="{1EF957CD-12E2-49CE-B008-BA714E357EED}"/>
              </a:ext>
            </a:extLst>
          </p:cNvPr>
          <p:cNvSpPr txBox="1"/>
          <p:nvPr/>
        </p:nvSpPr>
        <p:spPr>
          <a:xfrm>
            <a:off x="537039" y="1443999"/>
            <a:ext cx="1166191" cy="369332"/>
          </a:xfrm>
          <a:prstGeom prst="rect">
            <a:avLst/>
          </a:prstGeom>
          <a:noFill/>
        </p:spPr>
        <p:txBody>
          <a:bodyPr wrap="square" rtlCol="0">
            <a:spAutoFit/>
          </a:bodyPr>
          <a:lstStyle/>
          <a:p>
            <a:pPr algn="r"/>
            <a:r>
              <a:rPr lang="en-SG" dirty="0">
                <a:latin typeface="Bahnschrift SemiBold" panose="020B0502040204020203" pitchFamily="34" charset="0"/>
              </a:rPr>
              <a:t>Return</a:t>
            </a:r>
          </a:p>
        </p:txBody>
      </p:sp>
      <p:sp>
        <p:nvSpPr>
          <p:cNvPr id="18" name="TextBox 17">
            <a:extLst>
              <a:ext uri="{FF2B5EF4-FFF2-40B4-BE49-F238E27FC236}">
                <a16:creationId xmlns:a16="http://schemas.microsoft.com/office/drawing/2014/main" id="{4C9BDCA7-3FE9-4ED0-95FF-0886995F975F}"/>
              </a:ext>
            </a:extLst>
          </p:cNvPr>
          <p:cNvSpPr txBox="1"/>
          <p:nvPr/>
        </p:nvSpPr>
        <p:spPr>
          <a:xfrm>
            <a:off x="2895545" y="1440373"/>
            <a:ext cx="7726128" cy="369332"/>
          </a:xfrm>
          <a:prstGeom prst="rect">
            <a:avLst/>
          </a:prstGeom>
          <a:noFill/>
        </p:spPr>
        <p:txBody>
          <a:bodyPr wrap="square" rtlCol="0">
            <a:spAutoFit/>
          </a:bodyPr>
          <a:lstStyle/>
          <a:p>
            <a:r>
              <a:rPr lang="en-SG" dirty="0">
                <a:latin typeface="Bahnschrift SemiLight" panose="020B0502040204020203" pitchFamily="34" charset="0"/>
              </a:rPr>
              <a:t>(2) </a:t>
            </a:r>
            <a:r>
              <a:rPr lang="en-SG" dirty="0">
                <a:latin typeface="Bahnschrift SemiBold" panose="020B0502040204020203" pitchFamily="34" charset="0"/>
              </a:rPr>
              <a:t>Optimisation Constraints</a:t>
            </a:r>
            <a:r>
              <a:rPr lang="en-SG" dirty="0">
                <a:latin typeface="Bahnschrift SemiLight" panose="020B0502040204020203" pitchFamily="34" charset="0"/>
              </a:rPr>
              <a:t> – Maximum Risk</a:t>
            </a:r>
          </a:p>
        </p:txBody>
      </p:sp>
      <p:sp>
        <p:nvSpPr>
          <p:cNvPr id="19" name="TextBox 18">
            <a:extLst>
              <a:ext uri="{FF2B5EF4-FFF2-40B4-BE49-F238E27FC236}">
                <a16:creationId xmlns:a16="http://schemas.microsoft.com/office/drawing/2014/main" id="{62A9240E-4B20-4E40-A444-38CC8A217B7F}"/>
              </a:ext>
            </a:extLst>
          </p:cNvPr>
          <p:cNvSpPr txBox="1"/>
          <p:nvPr/>
        </p:nvSpPr>
        <p:spPr>
          <a:xfrm>
            <a:off x="6682928" y="3482910"/>
            <a:ext cx="1785192" cy="369332"/>
          </a:xfrm>
          <a:prstGeom prst="rect">
            <a:avLst/>
          </a:prstGeom>
          <a:noFill/>
        </p:spPr>
        <p:txBody>
          <a:bodyPr wrap="square" rtlCol="0">
            <a:spAutoFit/>
          </a:bodyPr>
          <a:lstStyle/>
          <a:p>
            <a:pPr algn="r"/>
            <a:r>
              <a:rPr lang="en-SG" dirty="0">
                <a:latin typeface="Bahnschrift SemiBold" panose="020B0502040204020203" pitchFamily="34" charset="0"/>
              </a:rPr>
              <a:t>Risk Constraint</a:t>
            </a:r>
          </a:p>
        </p:txBody>
      </p:sp>
    </p:spTree>
    <p:extLst>
      <p:ext uri="{BB962C8B-B14F-4D97-AF65-F5344CB8AC3E}">
        <p14:creationId xmlns:p14="http://schemas.microsoft.com/office/powerpoint/2010/main" val="61354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B441344B-15ED-4982-95A1-BC4747689889}"/>
              </a:ext>
            </a:extLst>
          </p:cNvPr>
          <p:cNvSpPr/>
          <p:nvPr/>
        </p:nvSpPr>
        <p:spPr>
          <a:xfrm>
            <a:off x="1706880" y="2097024"/>
            <a:ext cx="4474464" cy="3462528"/>
          </a:xfrm>
          <a:custGeom>
            <a:avLst/>
            <a:gdLst>
              <a:gd name="connsiteX0" fmla="*/ 487680 w 4474464"/>
              <a:gd name="connsiteY0" fmla="*/ 3060192 h 3462528"/>
              <a:gd name="connsiteX1" fmla="*/ 4474464 w 4474464"/>
              <a:gd name="connsiteY1" fmla="*/ 0 h 3462528"/>
              <a:gd name="connsiteX2" fmla="*/ 0 w 4474464"/>
              <a:gd name="connsiteY2" fmla="*/ 12192 h 3462528"/>
              <a:gd name="connsiteX3" fmla="*/ 0 w 4474464"/>
              <a:gd name="connsiteY3" fmla="*/ 3462528 h 3462528"/>
              <a:gd name="connsiteX4" fmla="*/ 487680 w 4474464"/>
              <a:gd name="connsiteY4" fmla="*/ 3060192 h 346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464" h="3462528">
                <a:moveTo>
                  <a:pt x="487680" y="3060192"/>
                </a:moveTo>
                <a:lnTo>
                  <a:pt x="4474464" y="0"/>
                </a:lnTo>
                <a:lnTo>
                  <a:pt x="0" y="12192"/>
                </a:lnTo>
                <a:lnTo>
                  <a:pt x="0" y="3462528"/>
                </a:lnTo>
                <a:lnTo>
                  <a:pt x="487680" y="3060192"/>
                </a:lnTo>
                <a:close/>
              </a:path>
            </a:pathLst>
          </a:cu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5" name="Straight Connector 4">
            <a:extLst>
              <a:ext uri="{FF2B5EF4-FFF2-40B4-BE49-F238E27FC236}">
                <a16:creationId xmlns:a16="http://schemas.microsoft.com/office/drawing/2014/main" id="{FD9B58FD-4BDE-4291-B6C3-D99AD6DDC9BC}"/>
              </a:ext>
            </a:extLst>
          </p:cNvPr>
          <p:cNvCxnSpPr>
            <a:cxnSpLocks/>
          </p:cNvCxnSpPr>
          <p:nvPr/>
        </p:nvCxnSpPr>
        <p:spPr>
          <a:xfrm flipH="1">
            <a:off x="1703232" y="2071396"/>
            <a:ext cx="4510956" cy="34857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a:bodyPr>
          <a:lstStyle/>
          <a:p>
            <a:pPr algn="ctr"/>
            <a:r>
              <a:rPr lang="en-US" sz="5400" dirty="0">
                <a:latin typeface="Bahnschrift SemiBold" panose="020B0502040204020203" pitchFamily="34" charset="0"/>
              </a:rPr>
              <a:t>PORTFOLIO OPTIMISER: </a:t>
            </a:r>
            <a:r>
              <a:rPr lang="en-US" sz="5400" dirty="0">
                <a:solidFill>
                  <a:schemeClr val="accent4"/>
                </a:solidFill>
                <a:latin typeface="Bahnschrift SemiBold" panose="020B0502040204020203" pitchFamily="34" charset="0"/>
              </a:rPr>
              <a:t>ALLOCATE</a:t>
            </a:r>
            <a:endParaRPr lang="en-US" sz="5400" dirty="0">
              <a:latin typeface="Bahnschrift SemiBold" panose="020B0502040204020203" pitchFamily="34" charset="0"/>
            </a:endParaRPr>
          </a:p>
        </p:txBody>
      </p:sp>
      <p:cxnSp>
        <p:nvCxnSpPr>
          <p:cNvPr id="6" name="Straight Connector 5">
            <a:extLst>
              <a:ext uri="{FF2B5EF4-FFF2-40B4-BE49-F238E27FC236}">
                <a16:creationId xmlns:a16="http://schemas.microsoft.com/office/drawing/2014/main" id="{5B197EA0-7AC4-48AA-85D9-F265333EBE52}"/>
              </a:ext>
            </a:extLst>
          </p:cNvPr>
          <p:cNvCxnSpPr>
            <a:cxnSpLocks/>
          </p:cNvCxnSpPr>
          <p:nvPr/>
        </p:nvCxnSpPr>
        <p:spPr>
          <a:xfrm flipH="1">
            <a:off x="1703230" y="1512160"/>
            <a:ext cx="10160" cy="4963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A94D39-25E7-4A4D-A6A6-95F2EBC4CAEC}"/>
              </a:ext>
            </a:extLst>
          </p:cNvPr>
          <p:cNvCxnSpPr>
            <a:cxnSpLocks/>
          </p:cNvCxnSpPr>
          <p:nvPr/>
        </p:nvCxnSpPr>
        <p:spPr>
          <a:xfrm>
            <a:off x="1721372" y="5158371"/>
            <a:ext cx="9188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D4985F-39BF-41C9-933A-57E46A8CFBB2}"/>
              </a:ext>
            </a:extLst>
          </p:cNvPr>
          <p:cNvSpPr/>
          <p:nvPr/>
        </p:nvSpPr>
        <p:spPr>
          <a:xfrm flipH="1">
            <a:off x="2601298" y="2347379"/>
            <a:ext cx="13248297" cy="5623138"/>
          </a:xfrm>
          <a:prstGeom prst="arc">
            <a:avLst>
              <a:gd name="adj1" fmla="val 15905833"/>
              <a:gd name="adj2" fmla="val 21575769"/>
            </a:avLst>
          </a:prstGeom>
          <a:ln w="38100">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0" name="Arc 9">
            <a:extLst>
              <a:ext uri="{FF2B5EF4-FFF2-40B4-BE49-F238E27FC236}">
                <a16:creationId xmlns:a16="http://schemas.microsoft.com/office/drawing/2014/main" id="{A08D45EE-73F3-4700-A7A9-4549A122C1CD}"/>
              </a:ext>
            </a:extLst>
          </p:cNvPr>
          <p:cNvSpPr/>
          <p:nvPr/>
        </p:nvSpPr>
        <p:spPr>
          <a:xfrm flipH="1">
            <a:off x="2601302" y="2347379"/>
            <a:ext cx="13248297" cy="5623138"/>
          </a:xfrm>
          <a:prstGeom prst="arc">
            <a:avLst>
              <a:gd name="adj1" fmla="val 19926943"/>
              <a:gd name="adj2" fmla="val 21420481"/>
            </a:avLst>
          </a:prstGeom>
          <a:ln w="38100">
            <a:solidFill>
              <a:schemeClr val="accent6">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6" name="TextBox 15">
            <a:extLst>
              <a:ext uri="{FF2B5EF4-FFF2-40B4-BE49-F238E27FC236}">
                <a16:creationId xmlns:a16="http://schemas.microsoft.com/office/drawing/2014/main" id="{C60D3C8F-43DA-4BFC-9D7C-D8E2F080A265}"/>
              </a:ext>
            </a:extLst>
          </p:cNvPr>
          <p:cNvSpPr txBox="1"/>
          <p:nvPr/>
        </p:nvSpPr>
        <p:spPr>
          <a:xfrm>
            <a:off x="9913656" y="5169846"/>
            <a:ext cx="1166191" cy="369332"/>
          </a:xfrm>
          <a:prstGeom prst="rect">
            <a:avLst/>
          </a:prstGeom>
          <a:noFill/>
        </p:spPr>
        <p:txBody>
          <a:bodyPr wrap="square" rtlCol="0">
            <a:spAutoFit/>
          </a:bodyPr>
          <a:lstStyle/>
          <a:p>
            <a:r>
              <a:rPr lang="en-SG" dirty="0">
                <a:latin typeface="Bahnschrift SemiBold" panose="020B0502040204020203" pitchFamily="34" charset="0"/>
              </a:rPr>
              <a:t>Volatility</a:t>
            </a:r>
          </a:p>
        </p:txBody>
      </p:sp>
      <p:sp>
        <p:nvSpPr>
          <p:cNvPr id="17" name="TextBox 16">
            <a:extLst>
              <a:ext uri="{FF2B5EF4-FFF2-40B4-BE49-F238E27FC236}">
                <a16:creationId xmlns:a16="http://schemas.microsoft.com/office/drawing/2014/main" id="{1EF957CD-12E2-49CE-B008-BA714E357EED}"/>
              </a:ext>
            </a:extLst>
          </p:cNvPr>
          <p:cNvSpPr txBox="1"/>
          <p:nvPr/>
        </p:nvSpPr>
        <p:spPr>
          <a:xfrm>
            <a:off x="537039" y="1443999"/>
            <a:ext cx="1166191" cy="369332"/>
          </a:xfrm>
          <a:prstGeom prst="rect">
            <a:avLst/>
          </a:prstGeom>
          <a:noFill/>
        </p:spPr>
        <p:txBody>
          <a:bodyPr wrap="square" rtlCol="0">
            <a:spAutoFit/>
          </a:bodyPr>
          <a:lstStyle/>
          <a:p>
            <a:pPr algn="r"/>
            <a:r>
              <a:rPr lang="en-SG" dirty="0">
                <a:latin typeface="Bahnschrift SemiBold" panose="020B0502040204020203" pitchFamily="34" charset="0"/>
              </a:rPr>
              <a:t>Return</a:t>
            </a:r>
          </a:p>
        </p:txBody>
      </p:sp>
      <p:sp>
        <p:nvSpPr>
          <p:cNvPr id="18" name="TextBox 17">
            <a:extLst>
              <a:ext uri="{FF2B5EF4-FFF2-40B4-BE49-F238E27FC236}">
                <a16:creationId xmlns:a16="http://schemas.microsoft.com/office/drawing/2014/main" id="{4C9BDCA7-3FE9-4ED0-95FF-0886995F975F}"/>
              </a:ext>
            </a:extLst>
          </p:cNvPr>
          <p:cNvSpPr txBox="1"/>
          <p:nvPr/>
        </p:nvSpPr>
        <p:spPr>
          <a:xfrm>
            <a:off x="2452502" y="1116194"/>
            <a:ext cx="7726128" cy="369332"/>
          </a:xfrm>
          <a:prstGeom prst="rect">
            <a:avLst/>
          </a:prstGeom>
          <a:noFill/>
        </p:spPr>
        <p:txBody>
          <a:bodyPr wrap="square" rtlCol="0">
            <a:spAutoFit/>
          </a:bodyPr>
          <a:lstStyle/>
          <a:p>
            <a:r>
              <a:rPr lang="en-SG" dirty="0">
                <a:latin typeface="Bahnschrift SemiLight" panose="020B0502040204020203" pitchFamily="34" charset="0"/>
              </a:rPr>
              <a:t>(3) </a:t>
            </a:r>
            <a:r>
              <a:rPr lang="en-SG" dirty="0">
                <a:latin typeface="Bahnschrift SemiBold" panose="020B0502040204020203" pitchFamily="34" charset="0"/>
              </a:rPr>
              <a:t>Optimisation Constraints</a:t>
            </a:r>
            <a:r>
              <a:rPr lang="en-SG" dirty="0">
                <a:latin typeface="Bahnschrift SemiLight" panose="020B0502040204020203" pitchFamily="34" charset="0"/>
              </a:rPr>
              <a:t> – Maximum </a:t>
            </a:r>
            <a:r>
              <a:rPr lang="en-SG" dirty="0" err="1">
                <a:latin typeface="Bahnschrift SemiLight" panose="020B0502040204020203" pitchFamily="34" charset="0"/>
              </a:rPr>
              <a:t>VaR</a:t>
            </a:r>
            <a:endParaRPr lang="en-SG" dirty="0">
              <a:latin typeface="Bahnschrift SemiLight" panose="020B0502040204020203" pitchFamily="34" charset="0"/>
            </a:endParaRPr>
          </a:p>
        </p:txBody>
      </p:sp>
      <p:sp>
        <p:nvSpPr>
          <p:cNvPr id="19" name="TextBox 18">
            <a:extLst>
              <a:ext uri="{FF2B5EF4-FFF2-40B4-BE49-F238E27FC236}">
                <a16:creationId xmlns:a16="http://schemas.microsoft.com/office/drawing/2014/main" id="{62A9240E-4B20-4E40-A444-38CC8A217B7F}"/>
              </a:ext>
            </a:extLst>
          </p:cNvPr>
          <p:cNvSpPr txBox="1"/>
          <p:nvPr/>
        </p:nvSpPr>
        <p:spPr>
          <a:xfrm>
            <a:off x="4379706" y="1745022"/>
            <a:ext cx="1785192" cy="369332"/>
          </a:xfrm>
          <a:prstGeom prst="rect">
            <a:avLst/>
          </a:prstGeom>
          <a:noFill/>
        </p:spPr>
        <p:txBody>
          <a:bodyPr wrap="square" rtlCol="0">
            <a:spAutoFit/>
          </a:bodyPr>
          <a:lstStyle/>
          <a:p>
            <a:pPr algn="r"/>
            <a:r>
              <a:rPr lang="en-SG" dirty="0" err="1">
                <a:latin typeface="Bahnschrift SemiBold" panose="020B0502040204020203" pitchFamily="34" charset="0"/>
              </a:rPr>
              <a:t>VaR</a:t>
            </a:r>
            <a:r>
              <a:rPr lang="en-SG" dirty="0">
                <a:latin typeface="Bahnschrift SemiBold" panose="020B0502040204020203" pitchFamily="34" charset="0"/>
              </a:rPr>
              <a:t> Constraint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072C368-AA2B-44D5-A3B3-0B56F9DC89D2}"/>
                  </a:ext>
                </a:extLst>
              </p:cNvPr>
              <p:cNvSpPr txBox="1"/>
              <p:nvPr/>
            </p:nvSpPr>
            <p:spPr>
              <a:xfrm>
                <a:off x="1921385" y="2744994"/>
                <a:ext cx="2458321" cy="2919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SG" sz="1600" b="0" i="1" smtClean="0">
                              <a:latin typeface="Cambria Math" panose="02040503050406030204" pitchFamily="18" charset="0"/>
                            </a:rPr>
                          </m:ctrlPr>
                        </m:sSubPr>
                        <m:e>
                          <m:r>
                            <a:rPr lang="en-SG" sz="1600" b="0" i="1" smtClean="0">
                              <a:latin typeface="Cambria Math" panose="02040503050406030204" pitchFamily="18" charset="0"/>
                            </a:rPr>
                            <m:t>𝑉𝑎𝑅</m:t>
                          </m:r>
                        </m:e>
                        <m:sub>
                          <m:r>
                            <a:rPr lang="en-SG" sz="1600" b="0" i="1" smtClean="0">
                              <a:latin typeface="Cambria Math" panose="02040503050406030204" pitchFamily="18" charset="0"/>
                            </a:rPr>
                            <m:t>95%</m:t>
                          </m:r>
                        </m:sub>
                      </m:sSub>
                      <m:r>
                        <a:rPr lang="en-SG" sz="1600" i="1" smtClean="0">
                          <a:latin typeface="Cambria Math" panose="02040503050406030204" pitchFamily="18" charset="0"/>
                          <a:ea typeface="Cambria Math" panose="02040503050406030204" pitchFamily="18" charset="0"/>
                        </a:rPr>
                        <m:t>≤</m:t>
                      </m:r>
                      <m:sSub>
                        <m:sSubPr>
                          <m:ctrlPr>
                            <a:rPr lang="en-SG" sz="1600" i="1">
                              <a:latin typeface="Cambria Math" panose="02040503050406030204" pitchFamily="18" charset="0"/>
                            </a:rPr>
                          </m:ctrlPr>
                        </m:sSubPr>
                        <m:e>
                          <m:r>
                            <a:rPr lang="en-SG" sz="1600" i="1">
                              <a:latin typeface="Cambria Math" panose="02040503050406030204" pitchFamily="18" charset="0"/>
                            </a:rPr>
                            <m:t>𝑅</m:t>
                          </m:r>
                        </m:e>
                        <m:sub>
                          <m:r>
                            <a:rPr lang="en-SG" sz="1600" i="1">
                              <a:latin typeface="Cambria Math" panose="02040503050406030204" pitchFamily="18" charset="0"/>
                            </a:rPr>
                            <m:t>𝑝</m:t>
                          </m:r>
                        </m:sub>
                      </m:sSub>
                      <m:r>
                        <a:rPr lang="en-SG" sz="1600" b="0" i="1" smtClean="0">
                          <a:latin typeface="Cambria Math" panose="02040503050406030204" pitchFamily="18" charset="0"/>
                        </a:rPr>
                        <m:t> −1.65</m:t>
                      </m:r>
                      <m:sSubSup>
                        <m:sSubSupPr>
                          <m:ctrlPr>
                            <a:rPr lang="en-SG" sz="1600" i="1">
                              <a:latin typeface="Cambria Math" panose="02040503050406030204" pitchFamily="18" charset="0"/>
                            </a:rPr>
                          </m:ctrlPr>
                        </m:sSubSupPr>
                        <m:e>
                          <m:r>
                            <a:rPr lang="en-SG" sz="1600" i="1">
                              <a:latin typeface="Cambria Math" panose="02040503050406030204" pitchFamily="18" charset="0"/>
                              <a:ea typeface="Cambria Math" panose="02040503050406030204" pitchFamily="18" charset="0"/>
                            </a:rPr>
                            <m:t>𝜎</m:t>
                          </m:r>
                        </m:e>
                        <m:sub>
                          <m:r>
                            <a:rPr lang="en-SG" sz="1600" i="1">
                              <a:latin typeface="Cambria Math" panose="02040503050406030204" pitchFamily="18" charset="0"/>
                            </a:rPr>
                            <m:t>𝑝</m:t>
                          </m:r>
                        </m:sub>
                        <m:sup/>
                      </m:sSubSup>
                    </m:oMath>
                  </m:oMathPara>
                </a14:m>
                <a:endParaRPr lang="en-SG" sz="1600" dirty="0">
                  <a:latin typeface="Bahnschrift SemiLight" panose="020B0502040204020203" pitchFamily="34" charset="0"/>
                </a:endParaRPr>
              </a:p>
            </p:txBody>
          </p:sp>
        </mc:Choice>
        <mc:Fallback xmlns="">
          <p:sp>
            <p:nvSpPr>
              <p:cNvPr id="13" name="TextBox 12">
                <a:extLst>
                  <a:ext uri="{FF2B5EF4-FFF2-40B4-BE49-F238E27FC236}">
                    <a16:creationId xmlns:a16="http://schemas.microsoft.com/office/drawing/2014/main" id="{3072C368-AA2B-44D5-A3B3-0B56F9DC89D2}"/>
                  </a:ext>
                </a:extLst>
              </p:cNvPr>
              <p:cNvSpPr txBox="1">
                <a:spLocks noRot="1" noChangeAspect="1" noMove="1" noResize="1" noEditPoints="1" noAdjustHandles="1" noChangeArrowheads="1" noChangeShapeType="1" noTextEdit="1"/>
              </p:cNvSpPr>
              <p:nvPr/>
            </p:nvSpPr>
            <p:spPr>
              <a:xfrm>
                <a:off x="1921385" y="2744994"/>
                <a:ext cx="2458321" cy="291939"/>
              </a:xfrm>
              <a:prstGeom prst="rect">
                <a:avLst/>
              </a:prstGeom>
              <a:blipFill>
                <a:blip r:embed="rId3"/>
                <a:stretch>
                  <a:fillRect b="-18750"/>
                </a:stretch>
              </a:blipFill>
            </p:spPr>
            <p:txBody>
              <a:bodyPr/>
              <a:lstStyle/>
              <a:p>
                <a:r>
                  <a:rPr lang="en-SG">
                    <a:noFill/>
                  </a:rPr>
                  <a:t> </a:t>
                </a:r>
              </a:p>
            </p:txBody>
          </p:sp>
        </mc:Fallback>
      </mc:AlternateContent>
      <p:sp>
        <p:nvSpPr>
          <p:cNvPr id="22" name="TextBox 21">
            <a:extLst>
              <a:ext uri="{FF2B5EF4-FFF2-40B4-BE49-F238E27FC236}">
                <a16:creationId xmlns:a16="http://schemas.microsoft.com/office/drawing/2014/main" id="{61F5F679-EEAA-4AF7-A73B-4BDC905B4E12}"/>
              </a:ext>
            </a:extLst>
          </p:cNvPr>
          <p:cNvSpPr txBox="1"/>
          <p:nvPr/>
        </p:nvSpPr>
        <p:spPr>
          <a:xfrm>
            <a:off x="-178168" y="5414001"/>
            <a:ext cx="1785192" cy="369332"/>
          </a:xfrm>
          <a:prstGeom prst="rect">
            <a:avLst/>
          </a:prstGeom>
          <a:noFill/>
        </p:spPr>
        <p:txBody>
          <a:bodyPr wrap="square" rtlCol="0">
            <a:spAutoFit/>
          </a:bodyPr>
          <a:lstStyle/>
          <a:p>
            <a:pPr algn="r"/>
            <a:r>
              <a:rPr lang="en-SG" dirty="0" err="1">
                <a:latin typeface="Bahnschrift SemiBold" panose="020B0502040204020203" pitchFamily="34" charset="0"/>
              </a:rPr>
              <a:t>VaR</a:t>
            </a:r>
            <a:r>
              <a:rPr lang="en-SG" dirty="0">
                <a:latin typeface="Bahnschrift SemiBold" panose="020B0502040204020203" pitchFamily="34" charset="0"/>
              </a:rPr>
              <a:t> =  -x%</a:t>
            </a:r>
          </a:p>
        </p:txBody>
      </p:sp>
    </p:spTree>
    <p:extLst>
      <p:ext uri="{BB962C8B-B14F-4D97-AF65-F5344CB8AC3E}">
        <p14:creationId xmlns:p14="http://schemas.microsoft.com/office/powerpoint/2010/main" val="127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animBg="1"/>
      <p:bldP spid="19" grpId="0"/>
      <p:bldP spid="13"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a:bodyPr>
          <a:lstStyle/>
          <a:p>
            <a:pPr algn="ctr"/>
            <a:r>
              <a:rPr lang="en-US" sz="5400" dirty="0">
                <a:latin typeface="Bahnschrift SemiBold" panose="020B0502040204020203" pitchFamily="34" charset="0"/>
              </a:rPr>
              <a:t>PORTFOLIO OPTIMISER: </a:t>
            </a:r>
            <a:r>
              <a:rPr lang="en-US" sz="5400" dirty="0">
                <a:solidFill>
                  <a:schemeClr val="accent4"/>
                </a:solidFill>
                <a:latin typeface="Bahnschrift SemiBold" panose="020B0502040204020203" pitchFamily="34" charset="0"/>
              </a:rPr>
              <a:t>ALLOCATE</a:t>
            </a:r>
            <a:endParaRPr lang="en-US" sz="5400" dirty="0">
              <a:latin typeface="Bahnschrift SemiBold" panose="020B0502040204020203" pitchFamily="34" charset="0"/>
            </a:endParaRPr>
          </a:p>
        </p:txBody>
      </p:sp>
      <p:cxnSp>
        <p:nvCxnSpPr>
          <p:cNvPr id="6" name="Straight Connector 5">
            <a:extLst>
              <a:ext uri="{FF2B5EF4-FFF2-40B4-BE49-F238E27FC236}">
                <a16:creationId xmlns:a16="http://schemas.microsoft.com/office/drawing/2014/main" id="{5B197EA0-7AC4-48AA-85D9-F265333EBE52}"/>
              </a:ext>
            </a:extLst>
          </p:cNvPr>
          <p:cNvCxnSpPr>
            <a:cxnSpLocks/>
          </p:cNvCxnSpPr>
          <p:nvPr/>
        </p:nvCxnSpPr>
        <p:spPr>
          <a:xfrm>
            <a:off x="1713390" y="1512160"/>
            <a:ext cx="0" cy="4279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A94D39-25E7-4A4D-A6A6-95F2EBC4CAEC}"/>
              </a:ext>
            </a:extLst>
          </p:cNvPr>
          <p:cNvCxnSpPr>
            <a:cxnSpLocks/>
          </p:cNvCxnSpPr>
          <p:nvPr/>
        </p:nvCxnSpPr>
        <p:spPr>
          <a:xfrm>
            <a:off x="1703230" y="5779722"/>
            <a:ext cx="9188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D4985F-39BF-41C9-933A-57E46A8CFBB2}"/>
              </a:ext>
            </a:extLst>
          </p:cNvPr>
          <p:cNvSpPr/>
          <p:nvPr/>
        </p:nvSpPr>
        <p:spPr>
          <a:xfrm flipH="1">
            <a:off x="2601298" y="2347379"/>
            <a:ext cx="13248297" cy="5623138"/>
          </a:xfrm>
          <a:prstGeom prst="arc">
            <a:avLst>
              <a:gd name="adj1" fmla="val 15905833"/>
              <a:gd name="adj2" fmla="val 21575769"/>
            </a:avLst>
          </a:prstGeom>
          <a:ln w="38100">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6" name="TextBox 15">
            <a:extLst>
              <a:ext uri="{FF2B5EF4-FFF2-40B4-BE49-F238E27FC236}">
                <a16:creationId xmlns:a16="http://schemas.microsoft.com/office/drawing/2014/main" id="{C60D3C8F-43DA-4BFC-9D7C-D8E2F080A265}"/>
              </a:ext>
            </a:extLst>
          </p:cNvPr>
          <p:cNvSpPr txBox="1"/>
          <p:nvPr/>
        </p:nvSpPr>
        <p:spPr>
          <a:xfrm>
            <a:off x="9895514" y="5791197"/>
            <a:ext cx="1166191" cy="369332"/>
          </a:xfrm>
          <a:prstGeom prst="rect">
            <a:avLst/>
          </a:prstGeom>
          <a:noFill/>
        </p:spPr>
        <p:txBody>
          <a:bodyPr wrap="square" rtlCol="0">
            <a:spAutoFit/>
          </a:bodyPr>
          <a:lstStyle/>
          <a:p>
            <a:r>
              <a:rPr lang="en-SG" dirty="0">
                <a:latin typeface="Bahnschrift SemiBold" panose="020B0502040204020203" pitchFamily="34" charset="0"/>
              </a:rPr>
              <a:t>Volatility</a:t>
            </a:r>
          </a:p>
        </p:txBody>
      </p:sp>
      <p:sp>
        <p:nvSpPr>
          <p:cNvPr id="17" name="TextBox 16">
            <a:extLst>
              <a:ext uri="{FF2B5EF4-FFF2-40B4-BE49-F238E27FC236}">
                <a16:creationId xmlns:a16="http://schemas.microsoft.com/office/drawing/2014/main" id="{1EF957CD-12E2-49CE-B008-BA714E357EED}"/>
              </a:ext>
            </a:extLst>
          </p:cNvPr>
          <p:cNvSpPr txBox="1"/>
          <p:nvPr/>
        </p:nvSpPr>
        <p:spPr>
          <a:xfrm>
            <a:off x="537039" y="1443999"/>
            <a:ext cx="1166191" cy="369332"/>
          </a:xfrm>
          <a:prstGeom prst="rect">
            <a:avLst/>
          </a:prstGeom>
          <a:noFill/>
        </p:spPr>
        <p:txBody>
          <a:bodyPr wrap="square" rtlCol="0">
            <a:spAutoFit/>
          </a:bodyPr>
          <a:lstStyle/>
          <a:p>
            <a:pPr algn="r"/>
            <a:r>
              <a:rPr lang="en-SG" dirty="0">
                <a:latin typeface="Bahnschrift SemiBold" panose="020B0502040204020203" pitchFamily="34" charset="0"/>
              </a:rPr>
              <a:t>Return</a:t>
            </a:r>
          </a:p>
        </p:txBody>
      </p:sp>
      <p:sp>
        <p:nvSpPr>
          <p:cNvPr id="18" name="TextBox 17">
            <a:extLst>
              <a:ext uri="{FF2B5EF4-FFF2-40B4-BE49-F238E27FC236}">
                <a16:creationId xmlns:a16="http://schemas.microsoft.com/office/drawing/2014/main" id="{4C9BDCA7-3FE9-4ED0-95FF-0886995F975F}"/>
              </a:ext>
            </a:extLst>
          </p:cNvPr>
          <p:cNvSpPr txBox="1"/>
          <p:nvPr/>
        </p:nvSpPr>
        <p:spPr>
          <a:xfrm>
            <a:off x="2895545" y="1440373"/>
            <a:ext cx="7726128" cy="369332"/>
          </a:xfrm>
          <a:prstGeom prst="rect">
            <a:avLst/>
          </a:prstGeom>
          <a:noFill/>
        </p:spPr>
        <p:txBody>
          <a:bodyPr wrap="square" rtlCol="0">
            <a:spAutoFit/>
          </a:bodyPr>
          <a:lstStyle/>
          <a:p>
            <a:r>
              <a:rPr lang="en-SG" dirty="0">
                <a:latin typeface="Bahnschrift SemiLight" panose="020B0502040204020203" pitchFamily="34" charset="0"/>
              </a:rPr>
              <a:t>(4) </a:t>
            </a:r>
            <a:r>
              <a:rPr lang="en-SG" dirty="0">
                <a:latin typeface="Bahnschrift SemiBold" panose="020B0502040204020203" pitchFamily="34" charset="0"/>
              </a:rPr>
              <a:t>Optimisation Constraints</a:t>
            </a:r>
            <a:r>
              <a:rPr lang="en-SG" dirty="0">
                <a:latin typeface="Bahnschrift SemiLight" panose="020B0502040204020203" pitchFamily="34" charset="0"/>
              </a:rPr>
              <a:t> – Maximum Return/Risk Ratio</a:t>
            </a:r>
          </a:p>
        </p:txBody>
      </p:sp>
      <p:cxnSp>
        <p:nvCxnSpPr>
          <p:cNvPr id="5" name="Straight Connector 4">
            <a:extLst>
              <a:ext uri="{FF2B5EF4-FFF2-40B4-BE49-F238E27FC236}">
                <a16:creationId xmlns:a16="http://schemas.microsoft.com/office/drawing/2014/main" id="{FD9B58FD-4BDE-4291-B6C3-D99AD6DDC9BC}"/>
              </a:ext>
            </a:extLst>
          </p:cNvPr>
          <p:cNvCxnSpPr>
            <a:cxnSpLocks/>
          </p:cNvCxnSpPr>
          <p:nvPr/>
        </p:nvCxnSpPr>
        <p:spPr>
          <a:xfrm flipH="1">
            <a:off x="1723551" y="2239330"/>
            <a:ext cx="4299812" cy="2460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8E3F704-5628-4625-80E2-3030433C0FF4}"/>
              </a:ext>
            </a:extLst>
          </p:cNvPr>
          <p:cNvSpPr txBox="1"/>
          <p:nvPr/>
        </p:nvSpPr>
        <p:spPr>
          <a:xfrm>
            <a:off x="-81962" y="4514878"/>
            <a:ext cx="1785192" cy="369332"/>
          </a:xfrm>
          <a:prstGeom prst="rect">
            <a:avLst/>
          </a:prstGeom>
          <a:noFill/>
        </p:spPr>
        <p:txBody>
          <a:bodyPr wrap="square" rtlCol="0">
            <a:spAutoFit/>
          </a:bodyPr>
          <a:lstStyle/>
          <a:p>
            <a:pPr algn="r"/>
            <a:r>
              <a:rPr lang="en-SG" dirty="0">
                <a:latin typeface="Bahnschrift SemiBold" panose="020B0502040204020203" pitchFamily="34" charset="0"/>
              </a:rPr>
              <a:t>Risk-free rate</a:t>
            </a:r>
          </a:p>
        </p:txBody>
      </p:sp>
      <p:sp>
        <p:nvSpPr>
          <p:cNvPr id="19" name="Arc 18">
            <a:extLst>
              <a:ext uri="{FF2B5EF4-FFF2-40B4-BE49-F238E27FC236}">
                <a16:creationId xmlns:a16="http://schemas.microsoft.com/office/drawing/2014/main" id="{CF4067F9-E778-48B7-9285-E9B637069DF2}"/>
              </a:ext>
            </a:extLst>
          </p:cNvPr>
          <p:cNvSpPr/>
          <p:nvPr/>
        </p:nvSpPr>
        <p:spPr>
          <a:xfrm flipH="1">
            <a:off x="2580977" y="2347379"/>
            <a:ext cx="13248297" cy="5623138"/>
          </a:xfrm>
          <a:prstGeom prst="arc">
            <a:avLst>
              <a:gd name="adj1" fmla="val 15905833"/>
              <a:gd name="adj2" fmla="val 20573920"/>
            </a:avLst>
          </a:prstGeom>
          <a:ln w="38100">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Tree>
    <p:extLst>
      <p:ext uri="{BB962C8B-B14F-4D97-AF65-F5344CB8AC3E}">
        <p14:creationId xmlns:p14="http://schemas.microsoft.com/office/powerpoint/2010/main" val="32523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a:bodyPr>
          <a:lstStyle/>
          <a:p>
            <a:pPr algn="ctr"/>
            <a:r>
              <a:rPr lang="en-US" sz="5400" dirty="0">
                <a:latin typeface="Bahnschrift SemiBold" panose="020B0502040204020203" pitchFamily="34" charset="0"/>
              </a:rPr>
              <a:t>PORTFOLIO OPTIMISER: </a:t>
            </a:r>
            <a:r>
              <a:rPr lang="en-US" sz="5400" dirty="0">
                <a:solidFill>
                  <a:schemeClr val="accent4"/>
                </a:solidFill>
                <a:latin typeface="Bahnschrift SemiBold" panose="020B0502040204020203" pitchFamily="34" charset="0"/>
              </a:rPr>
              <a:t>ALLOCATE</a:t>
            </a:r>
            <a:endParaRPr lang="en-US" sz="5400" dirty="0">
              <a:latin typeface="Bahnschrift SemiBold" panose="020B0502040204020203" pitchFamily="34" charset="0"/>
            </a:endParaRPr>
          </a:p>
        </p:txBody>
      </p:sp>
      <p:cxnSp>
        <p:nvCxnSpPr>
          <p:cNvPr id="6" name="Straight Connector 5">
            <a:extLst>
              <a:ext uri="{FF2B5EF4-FFF2-40B4-BE49-F238E27FC236}">
                <a16:creationId xmlns:a16="http://schemas.microsoft.com/office/drawing/2014/main" id="{5B197EA0-7AC4-48AA-85D9-F265333EBE52}"/>
              </a:ext>
            </a:extLst>
          </p:cNvPr>
          <p:cNvCxnSpPr>
            <a:cxnSpLocks/>
          </p:cNvCxnSpPr>
          <p:nvPr/>
        </p:nvCxnSpPr>
        <p:spPr>
          <a:xfrm>
            <a:off x="1713390" y="1512160"/>
            <a:ext cx="0" cy="4279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A94D39-25E7-4A4D-A6A6-95F2EBC4CAEC}"/>
              </a:ext>
            </a:extLst>
          </p:cNvPr>
          <p:cNvCxnSpPr>
            <a:cxnSpLocks/>
          </p:cNvCxnSpPr>
          <p:nvPr/>
        </p:nvCxnSpPr>
        <p:spPr>
          <a:xfrm>
            <a:off x="1703230" y="5779722"/>
            <a:ext cx="9188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D4985F-39BF-41C9-933A-57E46A8CFBB2}"/>
              </a:ext>
            </a:extLst>
          </p:cNvPr>
          <p:cNvSpPr/>
          <p:nvPr/>
        </p:nvSpPr>
        <p:spPr>
          <a:xfrm flipH="1">
            <a:off x="2601298" y="2347379"/>
            <a:ext cx="13248297" cy="5623138"/>
          </a:xfrm>
          <a:prstGeom prst="arc">
            <a:avLst>
              <a:gd name="adj1" fmla="val 15905833"/>
              <a:gd name="adj2" fmla="val 21575769"/>
            </a:avLst>
          </a:prstGeom>
          <a:ln w="38100">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6" name="TextBox 15">
            <a:extLst>
              <a:ext uri="{FF2B5EF4-FFF2-40B4-BE49-F238E27FC236}">
                <a16:creationId xmlns:a16="http://schemas.microsoft.com/office/drawing/2014/main" id="{C60D3C8F-43DA-4BFC-9D7C-D8E2F080A265}"/>
              </a:ext>
            </a:extLst>
          </p:cNvPr>
          <p:cNvSpPr txBox="1"/>
          <p:nvPr/>
        </p:nvSpPr>
        <p:spPr>
          <a:xfrm>
            <a:off x="9895514" y="5791197"/>
            <a:ext cx="1166191" cy="369332"/>
          </a:xfrm>
          <a:prstGeom prst="rect">
            <a:avLst/>
          </a:prstGeom>
          <a:noFill/>
        </p:spPr>
        <p:txBody>
          <a:bodyPr wrap="square" rtlCol="0">
            <a:spAutoFit/>
          </a:bodyPr>
          <a:lstStyle/>
          <a:p>
            <a:r>
              <a:rPr lang="en-SG" dirty="0">
                <a:latin typeface="Bahnschrift SemiBold" panose="020B0502040204020203" pitchFamily="34" charset="0"/>
              </a:rPr>
              <a:t>Volatility</a:t>
            </a:r>
          </a:p>
        </p:txBody>
      </p:sp>
      <p:sp>
        <p:nvSpPr>
          <p:cNvPr id="17" name="TextBox 16">
            <a:extLst>
              <a:ext uri="{FF2B5EF4-FFF2-40B4-BE49-F238E27FC236}">
                <a16:creationId xmlns:a16="http://schemas.microsoft.com/office/drawing/2014/main" id="{1EF957CD-12E2-49CE-B008-BA714E357EED}"/>
              </a:ext>
            </a:extLst>
          </p:cNvPr>
          <p:cNvSpPr txBox="1"/>
          <p:nvPr/>
        </p:nvSpPr>
        <p:spPr>
          <a:xfrm>
            <a:off x="537039" y="1443999"/>
            <a:ext cx="1166191" cy="369332"/>
          </a:xfrm>
          <a:prstGeom prst="rect">
            <a:avLst/>
          </a:prstGeom>
          <a:noFill/>
        </p:spPr>
        <p:txBody>
          <a:bodyPr wrap="square" rtlCol="0">
            <a:spAutoFit/>
          </a:bodyPr>
          <a:lstStyle/>
          <a:p>
            <a:pPr algn="r"/>
            <a:r>
              <a:rPr lang="en-SG" dirty="0">
                <a:latin typeface="Bahnschrift SemiBold" panose="020B0502040204020203" pitchFamily="34" charset="0"/>
              </a:rPr>
              <a:t>Return</a:t>
            </a:r>
          </a:p>
        </p:txBody>
      </p:sp>
      <p:sp>
        <p:nvSpPr>
          <p:cNvPr id="18" name="TextBox 17">
            <a:extLst>
              <a:ext uri="{FF2B5EF4-FFF2-40B4-BE49-F238E27FC236}">
                <a16:creationId xmlns:a16="http://schemas.microsoft.com/office/drawing/2014/main" id="{4C9BDCA7-3FE9-4ED0-95FF-0886995F975F}"/>
              </a:ext>
            </a:extLst>
          </p:cNvPr>
          <p:cNvSpPr txBox="1"/>
          <p:nvPr/>
        </p:nvSpPr>
        <p:spPr>
          <a:xfrm>
            <a:off x="2895545" y="1440373"/>
            <a:ext cx="7726128" cy="369332"/>
          </a:xfrm>
          <a:prstGeom prst="rect">
            <a:avLst/>
          </a:prstGeom>
          <a:noFill/>
        </p:spPr>
        <p:txBody>
          <a:bodyPr wrap="square" rtlCol="0">
            <a:spAutoFit/>
          </a:bodyPr>
          <a:lstStyle/>
          <a:p>
            <a:r>
              <a:rPr lang="en-SG" dirty="0">
                <a:latin typeface="Bahnschrift SemiLight" panose="020B0502040204020203" pitchFamily="34" charset="0"/>
              </a:rPr>
              <a:t>(5) </a:t>
            </a:r>
            <a:r>
              <a:rPr lang="en-SG" dirty="0">
                <a:latin typeface="Bahnschrift SemiBold" panose="020B0502040204020203" pitchFamily="34" charset="0"/>
              </a:rPr>
              <a:t>Optimisation Constraints</a:t>
            </a:r>
            <a:r>
              <a:rPr lang="en-SG" dirty="0">
                <a:latin typeface="Bahnschrift SemiLight" panose="020B0502040204020203" pitchFamily="34" charset="0"/>
              </a:rPr>
              <a:t> – Maximum Factor/Sector Exposure</a:t>
            </a:r>
          </a:p>
        </p:txBody>
      </p:sp>
      <p:sp>
        <p:nvSpPr>
          <p:cNvPr id="19" name="Arc 18">
            <a:extLst>
              <a:ext uri="{FF2B5EF4-FFF2-40B4-BE49-F238E27FC236}">
                <a16:creationId xmlns:a16="http://schemas.microsoft.com/office/drawing/2014/main" id="{CF4067F9-E778-48B7-9285-E9B637069DF2}"/>
              </a:ext>
            </a:extLst>
          </p:cNvPr>
          <p:cNvSpPr/>
          <p:nvPr/>
        </p:nvSpPr>
        <p:spPr>
          <a:xfrm flipH="1">
            <a:off x="1901348" y="2832866"/>
            <a:ext cx="13248297" cy="8105197"/>
          </a:xfrm>
          <a:prstGeom prst="arc">
            <a:avLst>
              <a:gd name="adj1" fmla="val 16278624"/>
              <a:gd name="adj2" fmla="val 20573920"/>
            </a:avLst>
          </a:prstGeom>
          <a:ln w="38100">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TextBox 11">
            <a:extLst>
              <a:ext uri="{FF2B5EF4-FFF2-40B4-BE49-F238E27FC236}">
                <a16:creationId xmlns:a16="http://schemas.microsoft.com/office/drawing/2014/main" id="{DF2D3D90-53FB-464C-8EEF-8400A623B8CD}"/>
              </a:ext>
            </a:extLst>
          </p:cNvPr>
          <p:cNvSpPr txBox="1"/>
          <p:nvPr/>
        </p:nvSpPr>
        <p:spPr>
          <a:xfrm>
            <a:off x="7419416" y="2924146"/>
            <a:ext cx="2737416" cy="369332"/>
          </a:xfrm>
          <a:prstGeom prst="rect">
            <a:avLst/>
          </a:prstGeom>
          <a:noFill/>
        </p:spPr>
        <p:txBody>
          <a:bodyPr wrap="square" rtlCol="0">
            <a:spAutoFit/>
          </a:bodyPr>
          <a:lstStyle/>
          <a:p>
            <a:r>
              <a:rPr lang="en-SG" dirty="0">
                <a:latin typeface="Bahnschrift SemiBold" panose="020B0502040204020203" pitchFamily="34" charset="0"/>
              </a:rPr>
              <a:t>Constrained Frontier</a:t>
            </a:r>
          </a:p>
        </p:txBody>
      </p:sp>
      <p:sp>
        <p:nvSpPr>
          <p:cNvPr id="13" name="TextBox 12">
            <a:extLst>
              <a:ext uri="{FF2B5EF4-FFF2-40B4-BE49-F238E27FC236}">
                <a16:creationId xmlns:a16="http://schemas.microsoft.com/office/drawing/2014/main" id="{2C2B4651-E707-45F4-8D2A-6B01562D57C6}"/>
              </a:ext>
            </a:extLst>
          </p:cNvPr>
          <p:cNvSpPr txBox="1"/>
          <p:nvPr/>
        </p:nvSpPr>
        <p:spPr>
          <a:xfrm>
            <a:off x="8182238" y="1993186"/>
            <a:ext cx="2737416" cy="369332"/>
          </a:xfrm>
          <a:prstGeom prst="rect">
            <a:avLst/>
          </a:prstGeom>
          <a:noFill/>
        </p:spPr>
        <p:txBody>
          <a:bodyPr wrap="square" rtlCol="0">
            <a:spAutoFit/>
          </a:bodyPr>
          <a:lstStyle/>
          <a:p>
            <a:r>
              <a:rPr lang="en-SG" dirty="0">
                <a:latin typeface="Bahnschrift SemiBold" panose="020B0502040204020203" pitchFamily="34" charset="0"/>
              </a:rPr>
              <a:t>Unconstrained Frontier</a:t>
            </a:r>
          </a:p>
        </p:txBody>
      </p:sp>
    </p:spTree>
    <p:extLst>
      <p:ext uri="{BB962C8B-B14F-4D97-AF65-F5344CB8AC3E}">
        <p14:creationId xmlns:p14="http://schemas.microsoft.com/office/powerpoint/2010/main" val="140352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6EF56-39ED-477E-8F9C-B773691EEB65}"/>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45000"/>
                    </a14:imgEffect>
                    <a14:imgEffect>
                      <a14:brightnessContrast bright="7000"/>
                    </a14:imgEffect>
                  </a14:imgLayer>
                </a14:imgProps>
              </a:ext>
            </a:extLst>
          </a:blip>
          <a:stretch>
            <a:fillRect/>
          </a:stretch>
        </p:blipFill>
        <p:spPr>
          <a:xfrm>
            <a:off x="0" y="-11502"/>
            <a:ext cx="12192000" cy="8128000"/>
          </a:xfrm>
          <a:prstGeom prst="rect">
            <a:avLst/>
          </a:prstGeom>
        </p:spPr>
      </p:pic>
      <p:sp>
        <p:nvSpPr>
          <p:cNvPr id="4" name="Rectangle 3">
            <a:extLst>
              <a:ext uri="{FF2B5EF4-FFF2-40B4-BE49-F238E27FC236}">
                <a16:creationId xmlns:a16="http://schemas.microsoft.com/office/drawing/2014/main" id="{35642C76-6B9A-4A21-81C3-1E4CF4F44182}"/>
              </a:ext>
            </a:extLst>
          </p:cNvPr>
          <p:cNvSpPr/>
          <p:nvPr/>
        </p:nvSpPr>
        <p:spPr>
          <a:xfrm>
            <a:off x="3060700" y="4097229"/>
            <a:ext cx="9131300" cy="2231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BCA25F1-7DD1-4428-9933-D0DDECA363C4}"/>
              </a:ext>
            </a:extLst>
          </p:cNvPr>
          <p:cNvSpPr txBox="1">
            <a:spLocks/>
          </p:cNvSpPr>
          <p:nvPr/>
        </p:nvSpPr>
        <p:spPr>
          <a:xfrm>
            <a:off x="3149600" y="4344923"/>
            <a:ext cx="9042400" cy="1876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Bahnschrift" panose="020B0502040204020203" pitchFamily="34" charset="0"/>
              </a:rPr>
              <a:t>Return of Investment</a:t>
            </a:r>
          </a:p>
        </p:txBody>
      </p:sp>
      <p:sp>
        <p:nvSpPr>
          <p:cNvPr id="6" name="Rectangle 5">
            <a:extLst>
              <a:ext uri="{FF2B5EF4-FFF2-40B4-BE49-F238E27FC236}">
                <a16:creationId xmlns:a16="http://schemas.microsoft.com/office/drawing/2014/main" id="{D1E01260-387F-456E-946E-E915C1F34674}"/>
              </a:ext>
            </a:extLst>
          </p:cNvPr>
          <p:cNvSpPr/>
          <p:nvPr/>
        </p:nvSpPr>
        <p:spPr>
          <a:xfrm>
            <a:off x="0" y="4120530"/>
            <a:ext cx="2754848" cy="2231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generated with very high confidence">
            <a:extLst>
              <a:ext uri="{FF2B5EF4-FFF2-40B4-BE49-F238E27FC236}">
                <a16:creationId xmlns:a16="http://schemas.microsoft.com/office/drawing/2014/main" id="{43213918-6388-4F39-BB17-B3EB15090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22" y="4629374"/>
            <a:ext cx="1285849" cy="1285849"/>
          </a:xfrm>
          <a:prstGeom prst="rect">
            <a:avLst/>
          </a:prstGeom>
        </p:spPr>
      </p:pic>
    </p:spTree>
    <p:extLst>
      <p:ext uri="{BB962C8B-B14F-4D97-AF65-F5344CB8AC3E}">
        <p14:creationId xmlns:p14="http://schemas.microsoft.com/office/powerpoint/2010/main" val="34439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00EE9CD-F578-4655-A8BD-1179992E2153}"/>
              </a:ext>
            </a:extLst>
          </p:cNvPr>
          <p:cNvSpPr/>
          <p:nvPr/>
        </p:nvSpPr>
        <p:spPr>
          <a:xfrm>
            <a:off x="5102742" y="1560847"/>
            <a:ext cx="2042240" cy="7314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45E464C-E837-49F2-AAC7-887B28767C9E}"/>
              </a:ext>
            </a:extLst>
          </p:cNvPr>
          <p:cNvSpPr txBox="1">
            <a:spLocks/>
          </p:cNvSpPr>
          <p:nvPr/>
        </p:nvSpPr>
        <p:spPr>
          <a:xfrm>
            <a:off x="184150" y="0"/>
            <a:ext cx="11823700" cy="2052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OVERALL ROI</a:t>
            </a:r>
          </a:p>
        </p:txBody>
      </p:sp>
      <p:sp>
        <p:nvSpPr>
          <p:cNvPr id="9" name="Title 1">
            <a:extLst>
              <a:ext uri="{FF2B5EF4-FFF2-40B4-BE49-F238E27FC236}">
                <a16:creationId xmlns:a16="http://schemas.microsoft.com/office/drawing/2014/main" id="{E8EDE608-60BF-428B-AE4C-94396F240107}"/>
              </a:ext>
            </a:extLst>
          </p:cNvPr>
          <p:cNvSpPr txBox="1">
            <a:spLocks/>
          </p:cNvSpPr>
          <p:nvPr/>
        </p:nvSpPr>
        <p:spPr>
          <a:xfrm>
            <a:off x="4686299" y="1530686"/>
            <a:ext cx="2819400" cy="824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Bahnschrift SemiBold" panose="020B0502040204020203" pitchFamily="34" charset="0"/>
              </a:rPr>
              <a:t>BROAD</a:t>
            </a:r>
            <a:endParaRPr lang="en-US" sz="3200" dirty="0">
              <a:latin typeface="Bahnschrift SemiBold" panose="020B0502040204020203" pitchFamily="34" charset="0"/>
            </a:endParaRPr>
          </a:p>
        </p:txBody>
      </p:sp>
      <p:sp>
        <p:nvSpPr>
          <p:cNvPr id="10" name="Rectangle 9">
            <a:extLst>
              <a:ext uri="{FF2B5EF4-FFF2-40B4-BE49-F238E27FC236}">
                <a16:creationId xmlns:a16="http://schemas.microsoft.com/office/drawing/2014/main" id="{E842C0CF-21D4-44FA-B613-9E10243B996B}"/>
              </a:ext>
            </a:extLst>
          </p:cNvPr>
          <p:cNvSpPr/>
          <p:nvPr/>
        </p:nvSpPr>
        <p:spPr>
          <a:xfrm>
            <a:off x="777162" y="2368780"/>
            <a:ext cx="10693400" cy="400110"/>
          </a:xfrm>
          <a:prstGeom prst="rect">
            <a:avLst/>
          </a:prstGeom>
        </p:spPr>
        <p:txBody>
          <a:bodyPr wrap="square">
            <a:spAutoFit/>
          </a:bodyPr>
          <a:lstStyle/>
          <a:p>
            <a:pPr algn="ctr"/>
            <a:r>
              <a:rPr lang="en-US" sz="2000" dirty="0">
                <a:latin typeface="Raleway" panose="020B0503030101060003" pitchFamily="34" charset="0"/>
              </a:rPr>
              <a:t>Improve performance of MKE Trading Application in comparison to competitors</a:t>
            </a:r>
            <a:endParaRPr lang="en-US" sz="2000" b="0" dirty="0">
              <a:effectLst/>
              <a:latin typeface="Raleway" panose="020B0503030101060003" pitchFamily="34" charset="0"/>
            </a:endParaRPr>
          </a:p>
        </p:txBody>
      </p:sp>
      <p:sp>
        <p:nvSpPr>
          <p:cNvPr id="14" name="Rectangle 13">
            <a:extLst>
              <a:ext uri="{FF2B5EF4-FFF2-40B4-BE49-F238E27FC236}">
                <a16:creationId xmlns:a16="http://schemas.microsoft.com/office/drawing/2014/main" id="{ADAECF08-4F72-4B77-8F99-DE1D746DF23E}"/>
              </a:ext>
            </a:extLst>
          </p:cNvPr>
          <p:cNvSpPr/>
          <p:nvPr/>
        </p:nvSpPr>
        <p:spPr>
          <a:xfrm>
            <a:off x="777162" y="4025898"/>
            <a:ext cx="3274138" cy="24257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37CF1A28-8346-4BD8-AB51-0F365CADAA3A}"/>
              </a:ext>
            </a:extLst>
          </p:cNvPr>
          <p:cNvGrpSpPr/>
          <p:nvPr/>
        </p:nvGrpSpPr>
        <p:grpSpPr>
          <a:xfrm>
            <a:off x="4686300" y="2868284"/>
            <a:ext cx="2819400" cy="1157615"/>
            <a:chOff x="4686300" y="2868284"/>
            <a:chExt cx="2819400" cy="1157615"/>
          </a:xfrm>
          <a:solidFill>
            <a:schemeClr val="accent4"/>
          </a:solidFill>
        </p:grpSpPr>
        <p:sp>
          <p:nvSpPr>
            <p:cNvPr id="19" name="Arrow: Pentagon 18">
              <a:extLst>
                <a:ext uri="{FF2B5EF4-FFF2-40B4-BE49-F238E27FC236}">
                  <a16:creationId xmlns:a16="http://schemas.microsoft.com/office/drawing/2014/main" id="{B95D16A2-7E12-4017-A054-5824FEE4E978}"/>
                </a:ext>
              </a:extLst>
            </p:cNvPr>
            <p:cNvSpPr/>
            <p:nvPr/>
          </p:nvSpPr>
          <p:spPr>
            <a:xfrm rot="5400000">
              <a:off x="5550189" y="2458969"/>
              <a:ext cx="1091620" cy="204223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250FBC7B-FA6A-48E4-BEA0-2DD7E0593E0B}"/>
                </a:ext>
              </a:extLst>
            </p:cNvPr>
            <p:cNvSpPr txBox="1">
              <a:spLocks/>
            </p:cNvSpPr>
            <p:nvPr/>
          </p:nvSpPr>
          <p:spPr>
            <a:xfrm>
              <a:off x="4686300" y="2868284"/>
              <a:ext cx="2819400" cy="824092"/>
            </a:xfrm>
            <a:prstGeom prst="rect">
              <a:avLst/>
            </a:prstGeom>
            <a:gr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Bahnschrift SemiBold" panose="020B0502040204020203" pitchFamily="34" charset="0"/>
                </a:rPr>
                <a:t>SPECIFIC</a:t>
              </a:r>
            </a:p>
          </p:txBody>
        </p:sp>
      </p:grpSp>
      <p:sp>
        <p:nvSpPr>
          <p:cNvPr id="16" name="Rectangle 15">
            <a:extLst>
              <a:ext uri="{FF2B5EF4-FFF2-40B4-BE49-F238E27FC236}">
                <a16:creationId xmlns:a16="http://schemas.microsoft.com/office/drawing/2014/main" id="{F7A776CC-8A79-40FC-9A4C-D21A13C1D909}"/>
              </a:ext>
            </a:extLst>
          </p:cNvPr>
          <p:cNvSpPr/>
          <p:nvPr/>
        </p:nvSpPr>
        <p:spPr>
          <a:xfrm>
            <a:off x="4458931" y="4025900"/>
            <a:ext cx="3274138" cy="2425699"/>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42C7D61-2AC1-4888-93B5-5A8E61E5F3F1}"/>
              </a:ext>
            </a:extLst>
          </p:cNvPr>
          <p:cNvSpPr/>
          <p:nvPr/>
        </p:nvSpPr>
        <p:spPr>
          <a:xfrm>
            <a:off x="8140700" y="4031651"/>
            <a:ext cx="3274138" cy="242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929860-9E1A-4119-B225-074DFB642D58}"/>
              </a:ext>
            </a:extLst>
          </p:cNvPr>
          <p:cNvSpPr/>
          <p:nvPr/>
        </p:nvSpPr>
        <p:spPr>
          <a:xfrm>
            <a:off x="829941" y="5024363"/>
            <a:ext cx="3168580" cy="400110"/>
          </a:xfrm>
          <a:prstGeom prst="rect">
            <a:avLst/>
          </a:prstGeom>
        </p:spPr>
        <p:txBody>
          <a:bodyPr wrap="square">
            <a:spAutoFit/>
          </a:bodyPr>
          <a:lstStyle/>
          <a:p>
            <a:pPr algn="ctr"/>
            <a:r>
              <a:rPr lang="en-US" sz="2000" b="1" dirty="0">
                <a:effectLst/>
                <a:latin typeface="Raleway" panose="020B0503030101060003" pitchFamily="34" charset="0"/>
              </a:rPr>
              <a:t>Self Directed Finance</a:t>
            </a:r>
          </a:p>
        </p:txBody>
      </p:sp>
      <p:sp>
        <p:nvSpPr>
          <p:cNvPr id="12" name="Rectangle 11">
            <a:extLst>
              <a:ext uri="{FF2B5EF4-FFF2-40B4-BE49-F238E27FC236}">
                <a16:creationId xmlns:a16="http://schemas.microsoft.com/office/drawing/2014/main" id="{134C24A7-A850-4D31-95E8-9C4E807D64E1}"/>
              </a:ext>
            </a:extLst>
          </p:cNvPr>
          <p:cNvSpPr/>
          <p:nvPr/>
        </p:nvSpPr>
        <p:spPr>
          <a:xfrm>
            <a:off x="4510817" y="4989711"/>
            <a:ext cx="3168580" cy="400110"/>
          </a:xfrm>
          <a:prstGeom prst="rect">
            <a:avLst/>
          </a:prstGeom>
        </p:spPr>
        <p:txBody>
          <a:bodyPr wrap="square">
            <a:spAutoFit/>
          </a:bodyPr>
          <a:lstStyle/>
          <a:p>
            <a:pPr algn="ctr"/>
            <a:r>
              <a:rPr lang="en-US" sz="2000" b="1" dirty="0">
                <a:effectLst/>
                <a:latin typeface="Raleway" panose="020B0503030101060003" pitchFamily="34" charset="0"/>
              </a:rPr>
              <a:t>Cost Savings</a:t>
            </a:r>
          </a:p>
        </p:txBody>
      </p:sp>
      <p:sp>
        <p:nvSpPr>
          <p:cNvPr id="13" name="Rectangle 12">
            <a:extLst>
              <a:ext uri="{FF2B5EF4-FFF2-40B4-BE49-F238E27FC236}">
                <a16:creationId xmlns:a16="http://schemas.microsoft.com/office/drawing/2014/main" id="{2F331FF1-262C-48BC-B143-85E8D09D0E43}"/>
              </a:ext>
            </a:extLst>
          </p:cNvPr>
          <p:cNvSpPr/>
          <p:nvPr/>
        </p:nvSpPr>
        <p:spPr>
          <a:xfrm>
            <a:off x="8193479" y="4835823"/>
            <a:ext cx="3168580" cy="707886"/>
          </a:xfrm>
          <a:prstGeom prst="rect">
            <a:avLst/>
          </a:prstGeom>
        </p:spPr>
        <p:txBody>
          <a:bodyPr wrap="square">
            <a:spAutoFit/>
          </a:bodyPr>
          <a:lstStyle/>
          <a:p>
            <a:pPr algn="ctr"/>
            <a:r>
              <a:rPr lang="en-US" sz="2000" b="1" dirty="0">
                <a:latin typeface="Raleway" panose="020B0503030101060003" pitchFamily="34" charset="0"/>
              </a:rPr>
              <a:t>Improvement of MKE’s reputation</a:t>
            </a:r>
            <a:endParaRPr lang="en-US" sz="2000" b="1" dirty="0">
              <a:effectLst/>
              <a:latin typeface="Raleway" panose="020B0503030101060003" pitchFamily="34" charset="0"/>
            </a:endParaRPr>
          </a:p>
        </p:txBody>
      </p:sp>
      <p:pic>
        <p:nvPicPr>
          <p:cNvPr id="3" name="Picture 2">
            <a:extLst>
              <a:ext uri="{FF2B5EF4-FFF2-40B4-BE49-F238E27FC236}">
                <a16:creationId xmlns:a16="http://schemas.microsoft.com/office/drawing/2014/main" id="{DBEE418D-C518-47C8-9867-3559C2DD1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3740" y="3101186"/>
            <a:ext cx="933615" cy="933615"/>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A35FF32F-77AB-4A87-AA3E-63591BD49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430" y="2844447"/>
            <a:ext cx="1323018" cy="1323018"/>
          </a:xfrm>
          <a:prstGeom prst="rect">
            <a:avLst/>
          </a:prstGeom>
        </p:spPr>
      </p:pic>
    </p:spTree>
    <p:extLst>
      <p:ext uri="{BB962C8B-B14F-4D97-AF65-F5344CB8AC3E}">
        <p14:creationId xmlns:p14="http://schemas.microsoft.com/office/powerpoint/2010/main" val="324415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6CE77-D508-4219-9417-E0D13C176883}"/>
              </a:ext>
            </a:extLst>
          </p:cNvPr>
          <p:cNvSpPr/>
          <p:nvPr/>
        </p:nvSpPr>
        <p:spPr>
          <a:xfrm>
            <a:off x="-9526" y="2731066"/>
            <a:ext cx="12192000" cy="4191000"/>
          </a:xfrm>
          <a:prstGeom prst="rect">
            <a:avLst/>
          </a:prstGeom>
          <a:solidFill>
            <a:srgbClr val="F0EE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0377F6-CD42-4AC8-9495-886A7C8948C1}"/>
              </a:ext>
            </a:extLst>
          </p:cNvPr>
          <p:cNvSpPr>
            <a:spLocks noGrp="1"/>
          </p:cNvSpPr>
          <p:nvPr>
            <p:ph type="title"/>
          </p:nvPr>
        </p:nvSpPr>
        <p:spPr/>
        <p:txBody>
          <a:bodyPr>
            <a:normAutofit/>
          </a:bodyPr>
          <a:lstStyle/>
          <a:p>
            <a:pPr algn="ctr"/>
            <a:r>
              <a:rPr lang="en-US" sz="5400" dirty="0">
                <a:latin typeface="Bahnschrift SemiBold" panose="020B0502040204020203" pitchFamily="34" charset="0"/>
              </a:rPr>
              <a:t>PROBLEM</a:t>
            </a:r>
            <a:endParaRPr lang="en-US" sz="5400" dirty="0">
              <a:solidFill>
                <a:srgbClr val="6DB328"/>
              </a:solidFill>
              <a:latin typeface="Bahnschrift SemiBold" panose="020B0502040204020203" pitchFamily="34" charset="0"/>
            </a:endParaRPr>
          </a:p>
        </p:txBody>
      </p:sp>
      <p:sp>
        <p:nvSpPr>
          <p:cNvPr id="4" name="Rectangle 3">
            <a:extLst>
              <a:ext uri="{FF2B5EF4-FFF2-40B4-BE49-F238E27FC236}">
                <a16:creationId xmlns:a16="http://schemas.microsoft.com/office/drawing/2014/main" id="{7367E819-666F-406F-BCBC-B33563732B8F}"/>
              </a:ext>
            </a:extLst>
          </p:cNvPr>
          <p:cNvSpPr/>
          <p:nvPr/>
        </p:nvSpPr>
        <p:spPr>
          <a:xfrm>
            <a:off x="400050" y="2027015"/>
            <a:ext cx="3524250" cy="11373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180FCF0-3830-4832-80A4-720C213F270E}"/>
              </a:ext>
            </a:extLst>
          </p:cNvPr>
          <p:cNvSpPr/>
          <p:nvPr/>
        </p:nvSpPr>
        <p:spPr>
          <a:xfrm>
            <a:off x="8258175" y="1964476"/>
            <a:ext cx="3524250" cy="1165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FE08F83-5D0F-4D4D-9D67-4A9C894EF4E0}"/>
              </a:ext>
            </a:extLst>
          </p:cNvPr>
          <p:cNvSpPr/>
          <p:nvPr/>
        </p:nvSpPr>
        <p:spPr>
          <a:xfrm>
            <a:off x="4324350" y="1964476"/>
            <a:ext cx="3524250" cy="1165772"/>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sp>
        <p:nvSpPr>
          <p:cNvPr id="8" name="TextBox 7">
            <a:extLst>
              <a:ext uri="{FF2B5EF4-FFF2-40B4-BE49-F238E27FC236}">
                <a16:creationId xmlns:a16="http://schemas.microsoft.com/office/drawing/2014/main" id="{EB99F40B-5E2F-416F-8FC7-BD1E0A0BE712}"/>
              </a:ext>
            </a:extLst>
          </p:cNvPr>
          <p:cNvSpPr txBox="1"/>
          <p:nvPr/>
        </p:nvSpPr>
        <p:spPr>
          <a:xfrm>
            <a:off x="4319693" y="3404036"/>
            <a:ext cx="3717925" cy="461665"/>
          </a:xfrm>
          <a:prstGeom prst="rect">
            <a:avLst/>
          </a:prstGeom>
          <a:noFill/>
        </p:spPr>
        <p:txBody>
          <a:bodyPr wrap="square" rtlCol="0">
            <a:spAutoFit/>
          </a:bodyPr>
          <a:lstStyle/>
          <a:p>
            <a:pPr algn="ctr"/>
            <a:r>
              <a:rPr lang="en-US" sz="2400" b="1" dirty="0">
                <a:solidFill>
                  <a:srgbClr val="4C453F"/>
                </a:solidFill>
                <a:latin typeface="Raleway" panose="020B0503030101060003" pitchFamily="34" charset="0"/>
              </a:rPr>
              <a:t>Experienced Traders</a:t>
            </a:r>
            <a:endParaRPr lang="en-US" sz="2000" b="1" dirty="0">
              <a:solidFill>
                <a:srgbClr val="4C453F"/>
              </a:solidFill>
              <a:latin typeface="Georgia" panose="02040502050405020303" pitchFamily="18" charset="0"/>
            </a:endParaRPr>
          </a:p>
        </p:txBody>
      </p:sp>
      <p:sp>
        <p:nvSpPr>
          <p:cNvPr id="9" name="TextBox 8">
            <a:extLst>
              <a:ext uri="{FF2B5EF4-FFF2-40B4-BE49-F238E27FC236}">
                <a16:creationId xmlns:a16="http://schemas.microsoft.com/office/drawing/2014/main" id="{143BDA0A-A436-4C50-BB1B-37BB3287711D}"/>
              </a:ext>
            </a:extLst>
          </p:cNvPr>
          <p:cNvSpPr txBox="1"/>
          <p:nvPr/>
        </p:nvSpPr>
        <p:spPr>
          <a:xfrm>
            <a:off x="358777" y="3374073"/>
            <a:ext cx="3457574" cy="461665"/>
          </a:xfrm>
          <a:prstGeom prst="rect">
            <a:avLst/>
          </a:prstGeom>
          <a:noFill/>
        </p:spPr>
        <p:txBody>
          <a:bodyPr wrap="square" rtlCol="0">
            <a:spAutoFit/>
          </a:bodyPr>
          <a:lstStyle/>
          <a:p>
            <a:pPr algn="ctr"/>
            <a:r>
              <a:rPr lang="en-US" sz="2400" b="1" dirty="0">
                <a:solidFill>
                  <a:srgbClr val="4C453F"/>
                </a:solidFill>
                <a:latin typeface="Raleway" panose="020B0503030101060003" pitchFamily="34" charset="0"/>
              </a:rPr>
              <a:t>Inexperienced Traders</a:t>
            </a:r>
          </a:p>
        </p:txBody>
      </p:sp>
      <p:sp>
        <p:nvSpPr>
          <p:cNvPr id="10" name="TextBox 9">
            <a:extLst>
              <a:ext uri="{FF2B5EF4-FFF2-40B4-BE49-F238E27FC236}">
                <a16:creationId xmlns:a16="http://schemas.microsoft.com/office/drawing/2014/main" id="{F7E7EF0A-41A4-4D10-A3D7-69F1A74E6BE5}"/>
              </a:ext>
            </a:extLst>
          </p:cNvPr>
          <p:cNvSpPr txBox="1"/>
          <p:nvPr/>
        </p:nvSpPr>
        <p:spPr>
          <a:xfrm>
            <a:off x="8401262" y="3395603"/>
            <a:ext cx="3308351" cy="461665"/>
          </a:xfrm>
          <a:prstGeom prst="rect">
            <a:avLst/>
          </a:prstGeom>
          <a:noFill/>
        </p:spPr>
        <p:txBody>
          <a:bodyPr wrap="square" rtlCol="0">
            <a:spAutoFit/>
          </a:bodyPr>
          <a:lstStyle/>
          <a:p>
            <a:pPr algn="ctr"/>
            <a:r>
              <a:rPr lang="en-US" sz="2400" b="1" dirty="0">
                <a:solidFill>
                  <a:srgbClr val="4C453F"/>
                </a:solidFill>
                <a:latin typeface="Raleway" panose="020B0503030101060003" pitchFamily="34" charset="0"/>
              </a:rPr>
              <a:t>Maybank Kim </a:t>
            </a:r>
            <a:r>
              <a:rPr lang="en-US" sz="2400" b="1" dirty="0" err="1">
                <a:solidFill>
                  <a:srgbClr val="4C453F"/>
                </a:solidFill>
                <a:latin typeface="Raleway" panose="020B0503030101060003" pitchFamily="34" charset="0"/>
              </a:rPr>
              <a:t>Eng</a:t>
            </a:r>
            <a:endParaRPr lang="en-US" sz="2000" b="1" dirty="0">
              <a:solidFill>
                <a:srgbClr val="4C453F"/>
              </a:solidFill>
              <a:latin typeface="Raleway" panose="020B0503030101060003" pitchFamily="34" charset="0"/>
            </a:endParaRPr>
          </a:p>
        </p:txBody>
      </p:sp>
      <p:sp>
        <p:nvSpPr>
          <p:cNvPr id="11" name="Rectangle 10">
            <a:extLst>
              <a:ext uri="{FF2B5EF4-FFF2-40B4-BE49-F238E27FC236}">
                <a16:creationId xmlns:a16="http://schemas.microsoft.com/office/drawing/2014/main" id="{0814019E-317E-4F93-9E39-D898F589FC5E}"/>
              </a:ext>
            </a:extLst>
          </p:cNvPr>
          <p:cNvSpPr/>
          <p:nvPr/>
        </p:nvSpPr>
        <p:spPr>
          <a:xfrm flipV="1">
            <a:off x="5235363" y="4580134"/>
            <a:ext cx="1702222" cy="62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AD2A7FB-309E-49A4-A676-F35C2F027786}"/>
              </a:ext>
            </a:extLst>
          </p:cNvPr>
          <p:cNvSpPr/>
          <p:nvPr/>
        </p:nvSpPr>
        <p:spPr>
          <a:xfrm flipV="1">
            <a:off x="1236453" y="4580134"/>
            <a:ext cx="1702222" cy="62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8C597A-2860-4BF7-83B8-03EAE421CC5F}"/>
              </a:ext>
            </a:extLst>
          </p:cNvPr>
          <p:cNvSpPr/>
          <p:nvPr/>
        </p:nvSpPr>
        <p:spPr>
          <a:xfrm flipV="1">
            <a:off x="9169189" y="4583448"/>
            <a:ext cx="1702222" cy="62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0" descr="https://lh3.googleusercontent.com/Ozbq1B3VmGIrJL-5NOql2SybDlnAbH9d_0ojSDgr85N1-PmaCFfIkeihVKIggBmzlAYs7Y5UB94S1XRMngTUUur3ZEYjAQ_t57Ed42A_AvepR5pEST4E6XXdrVcvb8wgddXXYHRGQSU">
            <a:extLst>
              <a:ext uri="{FF2B5EF4-FFF2-40B4-BE49-F238E27FC236}">
                <a16:creationId xmlns:a16="http://schemas.microsoft.com/office/drawing/2014/main" id="{09396644-C946-43E0-B44B-2516AFB15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858" y="2141370"/>
            <a:ext cx="860641" cy="860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s://lh4.googleusercontent.com/l2ncsL10jfpJUyExqdDemVdVx6v2MtziUXmf-JAddfjZOVmee1lLYgrz1ZCMBpAdn6WalSCec0tojI3TBV0YZcJM30YmEcYzoh57hwoEyNz5JTRg623CJJ6ZbNcwHWZV9dbTeRUxCNs">
            <a:extLst>
              <a:ext uri="{FF2B5EF4-FFF2-40B4-BE49-F238E27FC236}">
                <a16:creationId xmlns:a16="http://schemas.microsoft.com/office/drawing/2014/main" id="{B024CB9E-2134-4A82-B8E8-F5E16319D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807" y="2194694"/>
            <a:ext cx="705335" cy="7053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6B5F847-1678-4128-9F6C-679DD3195A9F}"/>
              </a:ext>
            </a:extLst>
          </p:cNvPr>
          <p:cNvSpPr txBox="1"/>
          <p:nvPr/>
        </p:nvSpPr>
        <p:spPr>
          <a:xfrm>
            <a:off x="508000" y="5019013"/>
            <a:ext cx="3308350" cy="1200329"/>
          </a:xfrm>
          <a:prstGeom prst="rect">
            <a:avLst/>
          </a:prstGeom>
          <a:noFill/>
        </p:spPr>
        <p:txBody>
          <a:bodyPr wrap="square" rtlCol="0">
            <a:spAutoFit/>
          </a:bodyPr>
          <a:lstStyle/>
          <a:p>
            <a:pPr algn="ctr"/>
            <a:r>
              <a:rPr lang="en-US" dirty="0">
                <a:solidFill>
                  <a:srgbClr val="4C453F"/>
                </a:solidFill>
                <a:latin typeface="Raleway" panose="020B0503030101060003" pitchFamily="34" charset="0"/>
              </a:rPr>
              <a:t>Information is not beginner friendly in terms of </a:t>
            </a:r>
            <a:r>
              <a:rPr lang="en-US" b="1" dirty="0">
                <a:solidFill>
                  <a:srgbClr val="4C453F"/>
                </a:solidFill>
                <a:latin typeface="Raleway" panose="020B0503030101060003" pitchFamily="34" charset="0"/>
              </a:rPr>
              <a:t>difficult jargons</a:t>
            </a:r>
            <a:r>
              <a:rPr lang="en-US" dirty="0">
                <a:solidFill>
                  <a:srgbClr val="4C453F"/>
                </a:solidFill>
                <a:latin typeface="Raleway" panose="020B0503030101060003" pitchFamily="34" charset="0"/>
              </a:rPr>
              <a:t> used and </a:t>
            </a:r>
            <a:r>
              <a:rPr lang="en-US" b="1" dirty="0">
                <a:solidFill>
                  <a:srgbClr val="4C453F"/>
                </a:solidFill>
                <a:latin typeface="Raleway" panose="020B0503030101060003" pitchFamily="34" charset="0"/>
              </a:rPr>
              <a:t>confusing user interface</a:t>
            </a:r>
          </a:p>
        </p:txBody>
      </p:sp>
      <p:sp>
        <p:nvSpPr>
          <p:cNvPr id="20" name="TextBox 19">
            <a:extLst>
              <a:ext uri="{FF2B5EF4-FFF2-40B4-BE49-F238E27FC236}">
                <a16:creationId xmlns:a16="http://schemas.microsoft.com/office/drawing/2014/main" id="{49939FA7-36B2-4393-BE3E-7513FD0B74A4}"/>
              </a:ext>
            </a:extLst>
          </p:cNvPr>
          <p:cNvSpPr txBox="1"/>
          <p:nvPr/>
        </p:nvSpPr>
        <p:spPr>
          <a:xfrm>
            <a:off x="4379454" y="5034944"/>
            <a:ext cx="3308350" cy="1477328"/>
          </a:xfrm>
          <a:prstGeom prst="rect">
            <a:avLst/>
          </a:prstGeom>
          <a:noFill/>
        </p:spPr>
        <p:txBody>
          <a:bodyPr wrap="square" rtlCol="0">
            <a:spAutoFit/>
          </a:bodyPr>
          <a:lstStyle/>
          <a:p>
            <a:pPr algn="ctr"/>
            <a:r>
              <a:rPr lang="en-US" b="1" dirty="0">
                <a:solidFill>
                  <a:srgbClr val="4C453F"/>
                </a:solidFill>
                <a:latin typeface="Raleway" panose="020B0503030101060003" pitchFamily="34" charset="0"/>
              </a:rPr>
              <a:t>Lack of consolidated platform </a:t>
            </a:r>
            <a:r>
              <a:rPr lang="en-US" dirty="0">
                <a:solidFill>
                  <a:srgbClr val="4C453F"/>
                </a:solidFill>
                <a:latin typeface="Raleway" panose="020B0503030101060003" pitchFamily="34" charset="0"/>
              </a:rPr>
              <a:t>which integrates ML/AI/</a:t>
            </a:r>
            <a:r>
              <a:rPr lang="en-US" dirty="0" err="1">
                <a:solidFill>
                  <a:srgbClr val="4C453F"/>
                </a:solidFill>
                <a:latin typeface="Raleway" panose="020B0503030101060003" pitchFamily="34" charset="0"/>
              </a:rPr>
              <a:t>Quantamental</a:t>
            </a:r>
            <a:r>
              <a:rPr lang="en-US" dirty="0">
                <a:solidFill>
                  <a:srgbClr val="4C453F"/>
                </a:solidFill>
                <a:latin typeface="Raleway" panose="020B0503030101060003" pitchFamily="34" charset="0"/>
              </a:rPr>
              <a:t> investment technologies with existing portfolio construction</a:t>
            </a:r>
          </a:p>
        </p:txBody>
      </p:sp>
      <p:sp>
        <p:nvSpPr>
          <p:cNvPr id="24" name="TextBox 23">
            <a:extLst>
              <a:ext uri="{FF2B5EF4-FFF2-40B4-BE49-F238E27FC236}">
                <a16:creationId xmlns:a16="http://schemas.microsoft.com/office/drawing/2014/main" id="{23947736-723B-41D2-9E64-D3F7B326BC53}"/>
              </a:ext>
            </a:extLst>
          </p:cNvPr>
          <p:cNvSpPr txBox="1"/>
          <p:nvPr/>
        </p:nvSpPr>
        <p:spPr>
          <a:xfrm>
            <a:off x="8365749" y="5019013"/>
            <a:ext cx="3308350" cy="1200329"/>
          </a:xfrm>
          <a:prstGeom prst="rect">
            <a:avLst/>
          </a:prstGeom>
          <a:noFill/>
        </p:spPr>
        <p:txBody>
          <a:bodyPr wrap="square" rtlCol="0">
            <a:spAutoFit/>
          </a:bodyPr>
          <a:lstStyle/>
          <a:p>
            <a:pPr algn="ctr"/>
            <a:r>
              <a:rPr lang="en-US" b="1" dirty="0">
                <a:solidFill>
                  <a:srgbClr val="4C453F"/>
                </a:solidFill>
                <a:latin typeface="Raleway" panose="020B0503030101060003" pitchFamily="34" charset="0"/>
              </a:rPr>
              <a:t>Manual, inefficient sorting of  stocks</a:t>
            </a:r>
            <a:r>
              <a:rPr lang="en-US" dirty="0">
                <a:solidFill>
                  <a:srgbClr val="4C453F"/>
                </a:solidFill>
                <a:latin typeface="Raleway" panose="020B0503030101060003" pitchFamily="34" charset="0"/>
              </a:rPr>
              <a:t> into growth, value and yield stocks through analyst reports and financial analysis</a:t>
            </a:r>
          </a:p>
        </p:txBody>
      </p:sp>
      <p:pic>
        <p:nvPicPr>
          <p:cNvPr id="30" name="Picture 29" descr="icons8-questions.png">
            <a:extLst>
              <a:ext uri="{FF2B5EF4-FFF2-40B4-BE49-F238E27FC236}">
                <a16:creationId xmlns:a16="http://schemas.microsoft.com/office/drawing/2014/main" id="{7413C893-2AF0-4177-9A16-041B2859D88D}"/>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625258" y="2190798"/>
            <a:ext cx="783260" cy="783260"/>
          </a:xfrm>
          <a:prstGeom prst="rect">
            <a:avLst/>
          </a:prstGeom>
        </p:spPr>
      </p:pic>
    </p:spTree>
    <p:extLst>
      <p:ext uri="{BB962C8B-B14F-4D97-AF65-F5344CB8AC3E}">
        <p14:creationId xmlns:p14="http://schemas.microsoft.com/office/powerpoint/2010/main" val="28175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p:bldP spid="11" grpId="0" animBg="1"/>
      <p:bldP spid="12" grpId="0" animBg="1"/>
      <p:bldP spid="13" grpId="0" animBg="1"/>
      <p:bldP spid="16" grpId="0"/>
      <p:bldP spid="20"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25CF0C-394D-4270-9DCA-607A5B7E1156}"/>
              </a:ext>
            </a:extLst>
          </p:cNvPr>
          <p:cNvSpPr/>
          <p:nvPr/>
        </p:nvSpPr>
        <p:spPr>
          <a:xfrm>
            <a:off x="1053557" y="3663791"/>
            <a:ext cx="2537113"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6AD05DE5-60AF-420E-87EB-6CCCCD136597}"/>
              </a:ext>
            </a:extLst>
          </p:cNvPr>
          <p:cNvSpPr txBox="1">
            <a:spLocks/>
          </p:cNvSpPr>
          <p:nvPr/>
        </p:nvSpPr>
        <p:spPr>
          <a:xfrm>
            <a:off x="1265208" y="220136"/>
            <a:ext cx="8919713"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ROI: </a:t>
            </a:r>
            <a:r>
              <a:rPr lang="en-US" sz="5400" dirty="0">
                <a:solidFill>
                  <a:schemeClr val="accent4"/>
                </a:solidFill>
                <a:latin typeface="Bahnschrift SemiBold" panose="020B0502040204020203" pitchFamily="34" charset="0"/>
              </a:rPr>
              <a:t>SELF DIRECTED FINANCE</a:t>
            </a:r>
          </a:p>
        </p:txBody>
      </p:sp>
      <p:sp>
        <p:nvSpPr>
          <p:cNvPr id="5" name="TextBox 4">
            <a:extLst>
              <a:ext uri="{FF2B5EF4-FFF2-40B4-BE49-F238E27FC236}">
                <a16:creationId xmlns:a16="http://schemas.microsoft.com/office/drawing/2014/main" id="{3D217AF6-46C4-4B9E-88BC-317F2B88C358}"/>
              </a:ext>
            </a:extLst>
          </p:cNvPr>
          <p:cNvSpPr txBox="1"/>
          <p:nvPr/>
        </p:nvSpPr>
        <p:spPr>
          <a:xfrm>
            <a:off x="559989" y="3984244"/>
            <a:ext cx="3524250" cy="461665"/>
          </a:xfrm>
          <a:prstGeom prst="rect">
            <a:avLst/>
          </a:prstGeom>
          <a:noFill/>
        </p:spPr>
        <p:txBody>
          <a:bodyPr wrap="square" rtlCol="0">
            <a:spAutoFit/>
          </a:bodyPr>
          <a:lstStyle/>
          <a:p>
            <a:pPr algn="ctr"/>
            <a:r>
              <a:rPr lang="en-US" sz="2400" dirty="0">
                <a:solidFill>
                  <a:srgbClr val="4C453F"/>
                </a:solidFill>
                <a:latin typeface="Raleway" panose="020B0503030101060003" pitchFamily="34" charset="0"/>
              </a:rPr>
              <a:t>Self-Directed Finance</a:t>
            </a:r>
            <a:endParaRPr lang="en-US" sz="2000" dirty="0">
              <a:solidFill>
                <a:srgbClr val="4C453F"/>
              </a:solidFill>
              <a:latin typeface="Raleway" panose="020B0503030101060003" pitchFamily="34" charset="0"/>
            </a:endParaRPr>
          </a:p>
        </p:txBody>
      </p:sp>
      <p:sp>
        <p:nvSpPr>
          <p:cNvPr id="6" name="Title 1">
            <a:extLst>
              <a:ext uri="{FF2B5EF4-FFF2-40B4-BE49-F238E27FC236}">
                <a16:creationId xmlns:a16="http://schemas.microsoft.com/office/drawing/2014/main" id="{C8B0E9D5-9CFA-4244-AEF6-27AD299B2A4F}"/>
              </a:ext>
            </a:extLst>
          </p:cNvPr>
          <p:cNvSpPr txBox="1">
            <a:spLocks/>
          </p:cNvSpPr>
          <p:nvPr/>
        </p:nvSpPr>
        <p:spPr>
          <a:xfrm>
            <a:off x="314499" y="1574729"/>
            <a:ext cx="404862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Bahnschrift SemiBold" panose="020B0502040204020203" pitchFamily="34" charset="0"/>
              </a:rPr>
              <a:t>ROI 01</a:t>
            </a:r>
          </a:p>
        </p:txBody>
      </p:sp>
      <p:sp>
        <p:nvSpPr>
          <p:cNvPr id="13" name="Rectangle 12">
            <a:extLst>
              <a:ext uri="{FF2B5EF4-FFF2-40B4-BE49-F238E27FC236}">
                <a16:creationId xmlns:a16="http://schemas.microsoft.com/office/drawing/2014/main" id="{19E6A82F-1F6E-4274-94DB-9D9BC1FCC650}"/>
              </a:ext>
            </a:extLst>
          </p:cNvPr>
          <p:cNvSpPr/>
          <p:nvPr/>
        </p:nvSpPr>
        <p:spPr>
          <a:xfrm>
            <a:off x="4637809" y="1466807"/>
            <a:ext cx="7101444" cy="1375176"/>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sp>
        <p:nvSpPr>
          <p:cNvPr id="14" name="Rectangle 13">
            <a:extLst>
              <a:ext uri="{FF2B5EF4-FFF2-40B4-BE49-F238E27FC236}">
                <a16:creationId xmlns:a16="http://schemas.microsoft.com/office/drawing/2014/main" id="{A3113A2B-6443-4945-A697-6D86296A7009}"/>
              </a:ext>
            </a:extLst>
          </p:cNvPr>
          <p:cNvSpPr/>
          <p:nvPr/>
        </p:nvSpPr>
        <p:spPr>
          <a:xfrm>
            <a:off x="6538477" y="1656321"/>
            <a:ext cx="5023262" cy="1015663"/>
          </a:xfrm>
          <a:prstGeom prst="rect">
            <a:avLst/>
          </a:prstGeom>
        </p:spPr>
        <p:txBody>
          <a:bodyPr wrap="square">
            <a:spAutoFit/>
          </a:bodyPr>
          <a:lstStyle/>
          <a:p>
            <a:r>
              <a:rPr lang="en-US" sz="2000" dirty="0">
                <a:latin typeface="Raleway" panose="020B0503030101060003" pitchFamily="34" charset="0"/>
                <a:cs typeface="Raavi" panose="020B0502040204020203" pitchFamily="34" charset="0"/>
              </a:rPr>
              <a:t>Investment decisions can be made by customers independently, without the need to contact Relationship Managers</a:t>
            </a:r>
          </a:p>
        </p:txBody>
      </p:sp>
      <p:sp>
        <p:nvSpPr>
          <p:cNvPr id="15" name="Rectangle 14">
            <a:extLst>
              <a:ext uri="{FF2B5EF4-FFF2-40B4-BE49-F238E27FC236}">
                <a16:creationId xmlns:a16="http://schemas.microsoft.com/office/drawing/2014/main" id="{1D29E8E7-54AC-407F-9BF4-AB0DF3E18EDE}"/>
              </a:ext>
            </a:extLst>
          </p:cNvPr>
          <p:cNvSpPr/>
          <p:nvPr/>
        </p:nvSpPr>
        <p:spPr>
          <a:xfrm>
            <a:off x="4690195" y="3192548"/>
            <a:ext cx="7049058" cy="1375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sp>
        <p:nvSpPr>
          <p:cNvPr id="16" name="Rectangle 15">
            <a:extLst>
              <a:ext uri="{FF2B5EF4-FFF2-40B4-BE49-F238E27FC236}">
                <a16:creationId xmlns:a16="http://schemas.microsoft.com/office/drawing/2014/main" id="{C7023033-0E54-404D-82D2-33C7177069E1}"/>
              </a:ext>
            </a:extLst>
          </p:cNvPr>
          <p:cNvSpPr/>
          <p:nvPr/>
        </p:nvSpPr>
        <p:spPr>
          <a:xfrm>
            <a:off x="4637809" y="4918444"/>
            <a:ext cx="7101444" cy="1375176"/>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pic>
        <p:nvPicPr>
          <p:cNvPr id="18" name="Picture 17" descr="A close up of a logo&#10;&#10;Description generated with very high confidence">
            <a:extLst>
              <a:ext uri="{FF2B5EF4-FFF2-40B4-BE49-F238E27FC236}">
                <a16:creationId xmlns:a16="http://schemas.microsoft.com/office/drawing/2014/main" id="{0A02EADB-57D3-498C-B971-5DEF50DB9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89" y="1627544"/>
            <a:ext cx="1015664" cy="1015664"/>
          </a:xfrm>
          <a:prstGeom prst="rect">
            <a:avLst/>
          </a:prstGeom>
        </p:spPr>
      </p:pic>
      <p:sp>
        <p:nvSpPr>
          <p:cNvPr id="19" name="Rectangle 18">
            <a:extLst>
              <a:ext uri="{FF2B5EF4-FFF2-40B4-BE49-F238E27FC236}">
                <a16:creationId xmlns:a16="http://schemas.microsoft.com/office/drawing/2014/main" id="{BB126794-998C-4EF9-A2C1-44833CA405AE}"/>
              </a:ext>
            </a:extLst>
          </p:cNvPr>
          <p:cNvSpPr/>
          <p:nvPr/>
        </p:nvSpPr>
        <p:spPr>
          <a:xfrm>
            <a:off x="6538477" y="3507190"/>
            <a:ext cx="5023262" cy="707886"/>
          </a:xfrm>
          <a:prstGeom prst="rect">
            <a:avLst/>
          </a:prstGeom>
        </p:spPr>
        <p:txBody>
          <a:bodyPr wrap="square">
            <a:spAutoFit/>
          </a:bodyPr>
          <a:lstStyle/>
          <a:p>
            <a:r>
              <a:rPr lang="en-US" sz="2000" dirty="0">
                <a:latin typeface="Raleway" panose="020B0503030101060003" pitchFamily="34" charset="0"/>
              </a:rPr>
              <a:t>Reduced contact with RMs reduces burden on MKE staffs and results in cost savings</a:t>
            </a:r>
          </a:p>
        </p:txBody>
      </p:sp>
      <p:sp>
        <p:nvSpPr>
          <p:cNvPr id="22" name="Rectangle 21">
            <a:extLst>
              <a:ext uri="{FF2B5EF4-FFF2-40B4-BE49-F238E27FC236}">
                <a16:creationId xmlns:a16="http://schemas.microsoft.com/office/drawing/2014/main" id="{E64BEF84-3BBE-494A-A84E-38645B989396}"/>
              </a:ext>
            </a:extLst>
          </p:cNvPr>
          <p:cNvSpPr/>
          <p:nvPr/>
        </p:nvSpPr>
        <p:spPr>
          <a:xfrm>
            <a:off x="6538477" y="5098200"/>
            <a:ext cx="4908220" cy="1015663"/>
          </a:xfrm>
          <a:prstGeom prst="rect">
            <a:avLst/>
          </a:prstGeom>
        </p:spPr>
        <p:txBody>
          <a:bodyPr wrap="square">
            <a:spAutoFit/>
          </a:bodyPr>
          <a:lstStyle/>
          <a:p>
            <a:r>
              <a:rPr lang="en-US" sz="2000" dirty="0">
                <a:latin typeface="Raleway" panose="020B0503030101060003" pitchFamily="34" charset="0"/>
              </a:rPr>
              <a:t>Empowers customers to make independent decisions, which leads to improved customer satisfaction</a:t>
            </a:r>
          </a:p>
        </p:txBody>
      </p:sp>
      <p:pic>
        <p:nvPicPr>
          <p:cNvPr id="28" name="Picture 27" descr="A close up of a logo&#10;&#10;Description generated with high confidence">
            <a:extLst>
              <a:ext uri="{FF2B5EF4-FFF2-40B4-BE49-F238E27FC236}">
                <a16:creationId xmlns:a16="http://schemas.microsoft.com/office/drawing/2014/main" id="{04AF32A3-2327-45AB-B054-E3D013E81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548" y="2203406"/>
            <a:ext cx="1323018" cy="1323018"/>
          </a:xfrm>
          <a:prstGeom prst="rect">
            <a:avLst/>
          </a:prstGeom>
        </p:spPr>
      </p:pic>
      <p:grpSp>
        <p:nvGrpSpPr>
          <p:cNvPr id="8" name="Group 7"/>
          <p:cNvGrpSpPr/>
          <p:nvPr/>
        </p:nvGrpSpPr>
        <p:grpSpPr>
          <a:xfrm>
            <a:off x="5063638" y="5032093"/>
            <a:ext cx="1212361" cy="1141380"/>
            <a:chOff x="5063638" y="5032093"/>
            <a:chExt cx="1212361" cy="1141380"/>
          </a:xfrm>
        </p:grpSpPr>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84286" l="10000" r="90000">
                          <a14:foregroundMark x1="55000" y1="87143" x2="55385" y2="91071"/>
                          <a14:foregroundMark x1="47308" y1="68214" x2="49231" y2="69286"/>
                        </a14:backgroundRemoval>
                      </a14:imgEffect>
                    </a14:imgLayer>
                  </a14:imgProps>
                </a:ext>
              </a:extLst>
            </a:blip>
            <a:srcRect l="10312" t="11865" r="8838" b="17455"/>
            <a:stretch/>
          </p:blipFill>
          <p:spPr>
            <a:xfrm>
              <a:off x="5063638" y="5032093"/>
              <a:ext cx="1212361" cy="1141380"/>
            </a:xfrm>
            <a:prstGeom prst="rect">
              <a:avLst/>
            </a:prstGeom>
          </p:spPr>
        </p:pic>
        <p:pic>
          <p:nvPicPr>
            <p:cNvPr id="7" name="Picture 6"/>
            <p:cNvPicPr>
              <a:picLocks noChangeAspect="1"/>
            </p:cNvPicPr>
            <p:nvPr/>
          </p:nvPicPr>
          <p:blipFill rotWithShape="1">
            <a:blip r:embed="rId7"/>
            <a:srcRect l="29306" t="11874" r="29649" b="36743"/>
            <a:stretch/>
          </p:blipFill>
          <p:spPr>
            <a:xfrm>
              <a:off x="5423310" y="5160191"/>
              <a:ext cx="477428" cy="597674"/>
            </a:xfrm>
            <a:prstGeom prst="rect">
              <a:avLst/>
            </a:prstGeom>
          </p:spPr>
        </p:pic>
      </p:grpSp>
      <p:pic>
        <p:nvPicPr>
          <p:cNvPr id="20" name="Picture 19" descr="icons8-bank.png">
            <a:extLst>
              <a:ext uri="{FF2B5EF4-FFF2-40B4-BE49-F238E27FC236}">
                <a16:creationId xmlns:a16="http://schemas.microsoft.com/office/drawing/2014/main" id="{7B10E7D0-5110-4AF4-96AB-EB3D0456F5EC}"/>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5200043" y="3507190"/>
            <a:ext cx="802703" cy="802703"/>
          </a:xfrm>
          <a:prstGeom prst="rect">
            <a:avLst/>
          </a:prstGeom>
        </p:spPr>
      </p:pic>
    </p:spTree>
    <p:extLst>
      <p:ext uri="{BB962C8B-B14F-4D97-AF65-F5344CB8AC3E}">
        <p14:creationId xmlns:p14="http://schemas.microsoft.com/office/powerpoint/2010/main" val="219604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P spid="19"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25CF0C-394D-4270-9DCA-607A5B7E1156}"/>
              </a:ext>
            </a:extLst>
          </p:cNvPr>
          <p:cNvSpPr/>
          <p:nvPr/>
        </p:nvSpPr>
        <p:spPr>
          <a:xfrm>
            <a:off x="1065712" y="4193739"/>
            <a:ext cx="2537113"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D217AF6-46C4-4B9E-88BC-317F2B88C358}"/>
              </a:ext>
            </a:extLst>
          </p:cNvPr>
          <p:cNvSpPr txBox="1"/>
          <p:nvPr/>
        </p:nvSpPr>
        <p:spPr>
          <a:xfrm>
            <a:off x="569874" y="4453146"/>
            <a:ext cx="3524250" cy="461665"/>
          </a:xfrm>
          <a:prstGeom prst="rect">
            <a:avLst/>
          </a:prstGeom>
          <a:noFill/>
        </p:spPr>
        <p:txBody>
          <a:bodyPr wrap="square" rtlCol="0">
            <a:spAutoFit/>
          </a:bodyPr>
          <a:lstStyle/>
          <a:p>
            <a:pPr algn="ctr"/>
            <a:r>
              <a:rPr lang="en-US" sz="2400" dirty="0">
                <a:solidFill>
                  <a:srgbClr val="4C453F"/>
                </a:solidFill>
                <a:latin typeface="Raleway" panose="020B0503030101060003" pitchFamily="34" charset="0"/>
              </a:rPr>
              <a:t>Cost Savings</a:t>
            </a:r>
          </a:p>
        </p:txBody>
      </p:sp>
      <p:sp>
        <p:nvSpPr>
          <p:cNvPr id="6" name="Title 1">
            <a:extLst>
              <a:ext uri="{FF2B5EF4-FFF2-40B4-BE49-F238E27FC236}">
                <a16:creationId xmlns:a16="http://schemas.microsoft.com/office/drawing/2014/main" id="{C8B0E9D5-9CFA-4244-AEF6-27AD299B2A4F}"/>
              </a:ext>
            </a:extLst>
          </p:cNvPr>
          <p:cNvSpPr txBox="1">
            <a:spLocks/>
          </p:cNvSpPr>
          <p:nvPr/>
        </p:nvSpPr>
        <p:spPr>
          <a:xfrm>
            <a:off x="314499" y="1574729"/>
            <a:ext cx="404862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Bahnschrift SemiBold" panose="020B0502040204020203" pitchFamily="34" charset="0"/>
              </a:rPr>
              <a:t>ROI 02</a:t>
            </a:r>
          </a:p>
        </p:txBody>
      </p:sp>
      <p:sp>
        <p:nvSpPr>
          <p:cNvPr id="10" name="Title 1">
            <a:extLst>
              <a:ext uri="{FF2B5EF4-FFF2-40B4-BE49-F238E27FC236}">
                <a16:creationId xmlns:a16="http://schemas.microsoft.com/office/drawing/2014/main" id="{6BEBAC79-FE3B-4EBA-A180-9D4C49DC6095}"/>
              </a:ext>
            </a:extLst>
          </p:cNvPr>
          <p:cNvSpPr txBox="1">
            <a:spLocks/>
          </p:cNvSpPr>
          <p:nvPr/>
        </p:nvSpPr>
        <p:spPr>
          <a:xfrm>
            <a:off x="1265208" y="220136"/>
            <a:ext cx="89197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ROI: </a:t>
            </a:r>
            <a:r>
              <a:rPr lang="en-US" sz="5400" dirty="0">
                <a:solidFill>
                  <a:schemeClr val="accent4"/>
                </a:solidFill>
                <a:latin typeface="Bahnschrift SemiBold" panose="020B0502040204020203" pitchFamily="34" charset="0"/>
              </a:rPr>
              <a:t>COST SAVINGS</a:t>
            </a:r>
          </a:p>
        </p:txBody>
      </p:sp>
      <p:pic>
        <p:nvPicPr>
          <p:cNvPr id="12" name="Picture 11" descr="icons8-money_bag.png">
            <a:extLst>
              <a:ext uri="{FF2B5EF4-FFF2-40B4-BE49-F238E27FC236}">
                <a16:creationId xmlns:a16="http://schemas.microsoft.com/office/drawing/2014/main" id="{C1029EBA-B3AA-4D21-A014-93CC463EC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714" y="2501912"/>
            <a:ext cx="1449791" cy="1449791"/>
          </a:xfrm>
          <a:prstGeom prst="rect">
            <a:avLst/>
          </a:prstGeom>
        </p:spPr>
      </p:pic>
      <p:sp>
        <p:nvSpPr>
          <p:cNvPr id="15" name="Rectangle 14">
            <a:extLst>
              <a:ext uri="{FF2B5EF4-FFF2-40B4-BE49-F238E27FC236}">
                <a16:creationId xmlns:a16="http://schemas.microsoft.com/office/drawing/2014/main" id="{3968A729-595C-4CDA-8358-C05E965F20A9}"/>
              </a:ext>
            </a:extLst>
          </p:cNvPr>
          <p:cNvSpPr/>
          <p:nvPr/>
        </p:nvSpPr>
        <p:spPr>
          <a:xfrm>
            <a:off x="4649028" y="1851631"/>
            <a:ext cx="7101444" cy="1375176"/>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pic>
        <p:nvPicPr>
          <p:cNvPr id="3" name="Picture 2" descr="A close up of a logo&#10;&#10;Description generated with very high confidence">
            <a:extLst>
              <a:ext uri="{FF2B5EF4-FFF2-40B4-BE49-F238E27FC236}">
                <a16:creationId xmlns:a16="http://schemas.microsoft.com/office/drawing/2014/main" id="{54A8F75B-FAA2-4CC8-9246-71FA79194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841" y="2005044"/>
            <a:ext cx="993735" cy="993735"/>
          </a:xfrm>
          <a:prstGeom prst="rect">
            <a:avLst/>
          </a:prstGeom>
        </p:spPr>
      </p:pic>
      <p:sp>
        <p:nvSpPr>
          <p:cNvPr id="14" name="Rectangle 13">
            <a:extLst>
              <a:ext uri="{FF2B5EF4-FFF2-40B4-BE49-F238E27FC236}">
                <a16:creationId xmlns:a16="http://schemas.microsoft.com/office/drawing/2014/main" id="{A3113A2B-6443-4945-A697-6D86296A7009}"/>
              </a:ext>
            </a:extLst>
          </p:cNvPr>
          <p:cNvSpPr/>
          <p:nvPr/>
        </p:nvSpPr>
        <p:spPr>
          <a:xfrm>
            <a:off x="6209426" y="2185276"/>
            <a:ext cx="5336805" cy="707886"/>
          </a:xfrm>
          <a:prstGeom prst="rect">
            <a:avLst/>
          </a:prstGeom>
        </p:spPr>
        <p:txBody>
          <a:bodyPr wrap="square">
            <a:spAutoFit/>
          </a:bodyPr>
          <a:lstStyle/>
          <a:p>
            <a:r>
              <a:rPr lang="en-US" sz="2000" dirty="0">
                <a:latin typeface="Raleway" panose="020B0503030101060003" pitchFamily="34" charset="0"/>
                <a:cs typeface="Raavi" panose="020B0502040204020203" pitchFamily="34" charset="0"/>
              </a:rPr>
              <a:t>Simplifies backend processes such as manual sorting of stocks based on analyst reports</a:t>
            </a:r>
          </a:p>
        </p:txBody>
      </p:sp>
      <p:sp>
        <p:nvSpPr>
          <p:cNvPr id="16" name="Rectangle 15">
            <a:extLst>
              <a:ext uri="{FF2B5EF4-FFF2-40B4-BE49-F238E27FC236}">
                <a16:creationId xmlns:a16="http://schemas.microsoft.com/office/drawing/2014/main" id="{7F3BF774-85CA-4198-99B7-51D03E306819}"/>
              </a:ext>
            </a:extLst>
          </p:cNvPr>
          <p:cNvSpPr/>
          <p:nvPr/>
        </p:nvSpPr>
        <p:spPr>
          <a:xfrm>
            <a:off x="4649028" y="3809628"/>
            <a:ext cx="7049058" cy="1375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pic>
        <p:nvPicPr>
          <p:cNvPr id="18" name="Picture 17" descr="icons8-bank.png">
            <a:extLst>
              <a:ext uri="{FF2B5EF4-FFF2-40B4-BE49-F238E27FC236}">
                <a16:creationId xmlns:a16="http://schemas.microsoft.com/office/drawing/2014/main" id="{7B455648-9B17-4AA0-ADCA-6D49514CC381}"/>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024812" y="4095863"/>
            <a:ext cx="802703" cy="802703"/>
          </a:xfrm>
          <a:prstGeom prst="rect">
            <a:avLst/>
          </a:prstGeom>
        </p:spPr>
      </p:pic>
      <p:sp>
        <p:nvSpPr>
          <p:cNvPr id="19" name="Rectangle 18">
            <a:extLst>
              <a:ext uri="{FF2B5EF4-FFF2-40B4-BE49-F238E27FC236}">
                <a16:creationId xmlns:a16="http://schemas.microsoft.com/office/drawing/2014/main" id="{3BB9E847-3366-4FB9-8C02-D111B88BF1B3}"/>
              </a:ext>
            </a:extLst>
          </p:cNvPr>
          <p:cNvSpPr/>
          <p:nvPr/>
        </p:nvSpPr>
        <p:spPr>
          <a:xfrm>
            <a:off x="6209425" y="4143272"/>
            <a:ext cx="5336805" cy="707886"/>
          </a:xfrm>
          <a:prstGeom prst="rect">
            <a:avLst/>
          </a:prstGeom>
        </p:spPr>
        <p:txBody>
          <a:bodyPr wrap="square">
            <a:spAutoFit/>
          </a:bodyPr>
          <a:lstStyle/>
          <a:p>
            <a:r>
              <a:rPr lang="en-US" sz="2000" dirty="0">
                <a:latin typeface="Raleway" panose="020B0503030101060003" pitchFamily="34" charset="0"/>
                <a:cs typeface="Raavi" panose="020B0502040204020203" pitchFamily="34" charset="0"/>
              </a:rPr>
              <a:t>Potential cost savings with automation of processes</a:t>
            </a:r>
          </a:p>
        </p:txBody>
      </p:sp>
    </p:spTree>
    <p:extLst>
      <p:ext uri="{BB962C8B-B14F-4D97-AF65-F5344CB8AC3E}">
        <p14:creationId xmlns:p14="http://schemas.microsoft.com/office/powerpoint/2010/main" val="19024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6" grpId="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25CF0C-394D-4270-9DCA-607A5B7E1156}"/>
              </a:ext>
            </a:extLst>
          </p:cNvPr>
          <p:cNvSpPr/>
          <p:nvPr/>
        </p:nvSpPr>
        <p:spPr>
          <a:xfrm>
            <a:off x="1065712" y="4188129"/>
            <a:ext cx="2537113"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C8B0E9D5-9CFA-4244-AEF6-27AD299B2A4F}"/>
              </a:ext>
            </a:extLst>
          </p:cNvPr>
          <p:cNvSpPr txBox="1">
            <a:spLocks/>
          </p:cNvSpPr>
          <p:nvPr/>
        </p:nvSpPr>
        <p:spPr>
          <a:xfrm>
            <a:off x="314499" y="1574729"/>
            <a:ext cx="404862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Bahnschrift SemiBold" panose="020B0502040204020203" pitchFamily="34" charset="0"/>
              </a:rPr>
              <a:t>ROI 03</a:t>
            </a:r>
          </a:p>
        </p:txBody>
      </p:sp>
      <p:sp>
        <p:nvSpPr>
          <p:cNvPr id="10" name="Title 1">
            <a:extLst>
              <a:ext uri="{FF2B5EF4-FFF2-40B4-BE49-F238E27FC236}">
                <a16:creationId xmlns:a16="http://schemas.microsoft.com/office/drawing/2014/main" id="{6BEBAC79-FE3B-4EBA-A180-9D4C49DC6095}"/>
              </a:ext>
            </a:extLst>
          </p:cNvPr>
          <p:cNvSpPr txBox="1">
            <a:spLocks/>
          </p:cNvSpPr>
          <p:nvPr/>
        </p:nvSpPr>
        <p:spPr>
          <a:xfrm>
            <a:off x="1265208" y="220136"/>
            <a:ext cx="89197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ROI: </a:t>
            </a:r>
            <a:r>
              <a:rPr lang="en-US" sz="5400" dirty="0">
                <a:solidFill>
                  <a:schemeClr val="accent4"/>
                </a:solidFill>
                <a:latin typeface="Bahnschrift SemiBold" panose="020B0502040204020203" pitchFamily="34" charset="0"/>
              </a:rPr>
              <a:t>REPUTATION OF MKE</a:t>
            </a:r>
          </a:p>
        </p:txBody>
      </p:sp>
      <p:pic>
        <p:nvPicPr>
          <p:cNvPr id="15" name="Picture 14">
            <a:extLst>
              <a:ext uri="{FF2B5EF4-FFF2-40B4-BE49-F238E27FC236}">
                <a16:creationId xmlns:a16="http://schemas.microsoft.com/office/drawing/2014/main" id="{A7D55664-9B04-4184-89C8-397CF5121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940" y="2577850"/>
            <a:ext cx="1215294" cy="1215294"/>
          </a:xfrm>
          <a:prstGeom prst="rect">
            <a:avLst/>
          </a:prstGeom>
        </p:spPr>
      </p:pic>
      <p:sp>
        <p:nvSpPr>
          <p:cNvPr id="16" name="TextBox 15">
            <a:extLst>
              <a:ext uri="{FF2B5EF4-FFF2-40B4-BE49-F238E27FC236}">
                <a16:creationId xmlns:a16="http://schemas.microsoft.com/office/drawing/2014/main" id="{56A4782C-7B71-468C-BF69-4510AC9C77CF}"/>
              </a:ext>
            </a:extLst>
          </p:cNvPr>
          <p:cNvSpPr txBox="1"/>
          <p:nvPr/>
        </p:nvSpPr>
        <p:spPr>
          <a:xfrm>
            <a:off x="569874" y="4453146"/>
            <a:ext cx="3524250" cy="830997"/>
          </a:xfrm>
          <a:prstGeom prst="rect">
            <a:avLst/>
          </a:prstGeom>
          <a:noFill/>
        </p:spPr>
        <p:txBody>
          <a:bodyPr wrap="square" rtlCol="0">
            <a:spAutoFit/>
          </a:bodyPr>
          <a:lstStyle/>
          <a:p>
            <a:pPr algn="ctr"/>
            <a:r>
              <a:rPr lang="en-US" sz="2400" dirty="0">
                <a:solidFill>
                  <a:srgbClr val="4C453F"/>
                </a:solidFill>
                <a:latin typeface="Raleway" panose="020B0503030101060003" pitchFamily="34" charset="0"/>
              </a:rPr>
              <a:t>Improvement of MKE’s reputation</a:t>
            </a:r>
          </a:p>
        </p:txBody>
      </p:sp>
      <p:sp>
        <p:nvSpPr>
          <p:cNvPr id="12" name="Rectangle 11">
            <a:extLst>
              <a:ext uri="{FF2B5EF4-FFF2-40B4-BE49-F238E27FC236}">
                <a16:creationId xmlns:a16="http://schemas.microsoft.com/office/drawing/2014/main" id="{B5B4537F-A748-4F9F-B855-6705ACE9AE7C}"/>
              </a:ext>
            </a:extLst>
          </p:cNvPr>
          <p:cNvSpPr/>
          <p:nvPr/>
        </p:nvSpPr>
        <p:spPr>
          <a:xfrm>
            <a:off x="4649028" y="1851631"/>
            <a:ext cx="7101444" cy="1375176"/>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sp>
        <p:nvSpPr>
          <p:cNvPr id="17" name="Rectangle 16">
            <a:extLst>
              <a:ext uri="{FF2B5EF4-FFF2-40B4-BE49-F238E27FC236}">
                <a16:creationId xmlns:a16="http://schemas.microsoft.com/office/drawing/2014/main" id="{929F7069-E2B9-4121-A7FB-FD14F831C5DA}"/>
              </a:ext>
            </a:extLst>
          </p:cNvPr>
          <p:cNvSpPr/>
          <p:nvPr/>
        </p:nvSpPr>
        <p:spPr>
          <a:xfrm>
            <a:off x="4649028" y="3809628"/>
            <a:ext cx="7049058" cy="1375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sp>
        <p:nvSpPr>
          <p:cNvPr id="14" name="Rectangle 13">
            <a:extLst>
              <a:ext uri="{FF2B5EF4-FFF2-40B4-BE49-F238E27FC236}">
                <a16:creationId xmlns:a16="http://schemas.microsoft.com/office/drawing/2014/main" id="{A3113A2B-6443-4945-A697-6D86296A7009}"/>
              </a:ext>
            </a:extLst>
          </p:cNvPr>
          <p:cNvSpPr/>
          <p:nvPr/>
        </p:nvSpPr>
        <p:spPr>
          <a:xfrm>
            <a:off x="6061913" y="2031387"/>
            <a:ext cx="5635640" cy="1015663"/>
          </a:xfrm>
          <a:prstGeom prst="rect">
            <a:avLst/>
          </a:prstGeom>
        </p:spPr>
        <p:txBody>
          <a:bodyPr wrap="square">
            <a:spAutoFit/>
          </a:bodyPr>
          <a:lstStyle/>
          <a:p>
            <a:r>
              <a:rPr lang="en-US" sz="2000" dirty="0">
                <a:latin typeface="Raleway" panose="020B0503030101060003" pitchFamily="34" charset="0"/>
                <a:cs typeface="Raavi" panose="020B0502040204020203" pitchFamily="34" charset="0"/>
              </a:rPr>
              <a:t>Establishes MKE as a digitally-savvy investment firm which utilizes AI/ML techniques in portfolio construction</a:t>
            </a:r>
          </a:p>
        </p:txBody>
      </p:sp>
      <p:pic>
        <p:nvPicPr>
          <p:cNvPr id="19" name="Picture 18" descr="icons8-under_computer.png">
            <a:extLst>
              <a:ext uri="{FF2B5EF4-FFF2-40B4-BE49-F238E27FC236}">
                <a16:creationId xmlns:a16="http://schemas.microsoft.com/office/drawing/2014/main" id="{B87C4785-EAE5-472D-A8D0-D3276DB76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99" y="2206347"/>
            <a:ext cx="743005" cy="743005"/>
          </a:xfrm>
          <a:prstGeom prst="rect">
            <a:avLst/>
          </a:prstGeom>
        </p:spPr>
      </p:pic>
      <p:pic>
        <p:nvPicPr>
          <p:cNvPr id="20" name="Picture 19" descr="icons8-conference_call.png">
            <a:extLst>
              <a:ext uri="{FF2B5EF4-FFF2-40B4-BE49-F238E27FC236}">
                <a16:creationId xmlns:a16="http://schemas.microsoft.com/office/drawing/2014/main" id="{03528EDE-9EA4-4319-8C0F-66814DB9B1CF}"/>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140327" y="4139620"/>
            <a:ext cx="715192" cy="715192"/>
          </a:xfrm>
          <a:prstGeom prst="rect">
            <a:avLst/>
          </a:prstGeom>
        </p:spPr>
      </p:pic>
      <p:sp>
        <p:nvSpPr>
          <p:cNvPr id="21" name="Rectangle 20">
            <a:extLst>
              <a:ext uri="{FF2B5EF4-FFF2-40B4-BE49-F238E27FC236}">
                <a16:creationId xmlns:a16="http://schemas.microsoft.com/office/drawing/2014/main" id="{AD4254E8-5D2A-419F-8701-1A767C0821C5}"/>
              </a:ext>
            </a:extLst>
          </p:cNvPr>
          <p:cNvSpPr/>
          <p:nvPr/>
        </p:nvSpPr>
        <p:spPr>
          <a:xfrm>
            <a:off x="6114832" y="4118406"/>
            <a:ext cx="5635640" cy="707886"/>
          </a:xfrm>
          <a:prstGeom prst="rect">
            <a:avLst/>
          </a:prstGeom>
        </p:spPr>
        <p:txBody>
          <a:bodyPr wrap="square">
            <a:spAutoFit/>
          </a:bodyPr>
          <a:lstStyle/>
          <a:p>
            <a:r>
              <a:rPr lang="en-US" sz="2000" dirty="0">
                <a:latin typeface="Raleway" panose="020B0503030101060003" pitchFamily="34" charset="0"/>
                <a:cs typeface="Raavi" panose="020B0502040204020203" pitchFamily="34" charset="0"/>
              </a:rPr>
              <a:t>Targets millennial investors and promotes growth in user base</a:t>
            </a:r>
          </a:p>
        </p:txBody>
      </p:sp>
    </p:spTree>
    <p:extLst>
      <p:ext uri="{BB962C8B-B14F-4D97-AF65-F5344CB8AC3E}">
        <p14:creationId xmlns:p14="http://schemas.microsoft.com/office/powerpoint/2010/main" val="24868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4"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6EF56-39ED-477E-8F9C-B773691EEB65}"/>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45000"/>
                    </a14:imgEffect>
                    <a14:imgEffect>
                      <a14:brightnessContrast bright="7000"/>
                    </a14:imgEffect>
                  </a14:imgLayer>
                </a14:imgProps>
              </a:ext>
            </a:extLst>
          </a:blip>
          <a:stretch>
            <a:fillRect/>
          </a:stretch>
        </p:blipFill>
        <p:spPr>
          <a:xfrm>
            <a:off x="0" y="-11502"/>
            <a:ext cx="12192000" cy="8128000"/>
          </a:xfrm>
          <a:prstGeom prst="rect">
            <a:avLst/>
          </a:prstGeom>
        </p:spPr>
      </p:pic>
      <p:sp>
        <p:nvSpPr>
          <p:cNvPr id="4" name="Rectangle 3">
            <a:extLst>
              <a:ext uri="{FF2B5EF4-FFF2-40B4-BE49-F238E27FC236}">
                <a16:creationId xmlns:a16="http://schemas.microsoft.com/office/drawing/2014/main" id="{35642C76-6B9A-4A21-81C3-1E4CF4F44182}"/>
              </a:ext>
            </a:extLst>
          </p:cNvPr>
          <p:cNvSpPr/>
          <p:nvPr/>
        </p:nvSpPr>
        <p:spPr>
          <a:xfrm>
            <a:off x="3060700" y="4097229"/>
            <a:ext cx="9131300" cy="2231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BCA25F1-7DD1-4428-9933-D0DDECA363C4}"/>
              </a:ext>
            </a:extLst>
          </p:cNvPr>
          <p:cNvSpPr txBox="1">
            <a:spLocks/>
          </p:cNvSpPr>
          <p:nvPr/>
        </p:nvSpPr>
        <p:spPr>
          <a:xfrm>
            <a:off x="3149600" y="4344923"/>
            <a:ext cx="9042400" cy="1876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Bahnschrift" panose="020B0502040204020203" pitchFamily="34" charset="0"/>
              </a:rPr>
              <a:t>Differentiation</a:t>
            </a:r>
          </a:p>
        </p:txBody>
      </p:sp>
      <p:sp>
        <p:nvSpPr>
          <p:cNvPr id="6" name="Rectangle 5">
            <a:extLst>
              <a:ext uri="{FF2B5EF4-FFF2-40B4-BE49-F238E27FC236}">
                <a16:creationId xmlns:a16="http://schemas.microsoft.com/office/drawing/2014/main" id="{D1E01260-387F-456E-946E-E915C1F34674}"/>
              </a:ext>
            </a:extLst>
          </p:cNvPr>
          <p:cNvSpPr/>
          <p:nvPr/>
        </p:nvSpPr>
        <p:spPr>
          <a:xfrm>
            <a:off x="0" y="4120530"/>
            <a:ext cx="2754848" cy="2231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generated with very high confidence">
            <a:extLst>
              <a:ext uri="{FF2B5EF4-FFF2-40B4-BE49-F238E27FC236}">
                <a16:creationId xmlns:a16="http://schemas.microsoft.com/office/drawing/2014/main" id="{024218F7-68F9-46AF-AB3E-A06E040FCE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113" y="4552255"/>
            <a:ext cx="1538468" cy="1538468"/>
          </a:xfrm>
          <a:prstGeom prst="rect">
            <a:avLst/>
          </a:prstGeom>
        </p:spPr>
      </p:pic>
    </p:spTree>
    <p:extLst>
      <p:ext uri="{BB962C8B-B14F-4D97-AF65-F5344CB8AC3E}">
        <p14:creationId xmlns:p14="http://schemas.microsoft.com/office/powerpoint/2010/main" val="123238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6CE77-D508-4219-9417-E0D13C176883}"/>
              </a:ext>
            </a:extLst>
          </p:cNvPr>
          <p:cNvSpPr/>
          <p:nvPr/>
        </p:nvSpPr>
        <p:spPr>
          <a:xfrm>
            <a:off x="0" y="2902828"/>
            <a:ext cx="12192000" cy="4044236"/>
          </a:xfrm>
          <a:prstGeom prst="rect">
            <a:avLst/>
          </a:prstGeom>
          <a:solidFill>
            <a:srgbClr val="F0EE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367E819-666F-406F-BCBC-B33563732B8F}"/>
              </a:ext>
            </a:extLst>
          </p:cNvPr>
          <p:cNvSpPr/>
          <p:nvPr/>
        </p:nvSpPr>
        <p:spPr>
          <a:xfrm>
            <a:off x="400050" y="2270651"/>
            <a:ext cx="3524250" cy="11373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180FCF0-3830-4832-80A4-720C213F270E}"/>
              </a:ext>
            </a:extLst>
          </p:cNvPr>
          <p:cNvSpPr/>
          <p:nvPr/>
        </p:nvSpPr>
        <p:spPr>
          <a:xfrm>
            <a:off x="8258175" y="2225731"/>
            <a:ext cx="3524250" cy="1165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FE08F83-5D0F-4D4D-9D67-4A9C894EF4E0}"/>
              </a:ext>
            </a:extLst>
          </p:cNvPr>
          <p:cNvSpPr/>
          <p:nvPr/>
        </p:nvSpPr>
        <p:spPr>
          <a:xfrm>
            <a:off x="4324350" y="2225731"/>
            <a:ext cx="3524250" cy="1165772"/>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D4D1"/>
              </a:solidFill>
            </a:endParaRPr>
          </a:p>
        </p:txBody>
      </p:sp>
      <p:sp>
        <p:nvSpPr>
          <p:cNvPr id="11" name="Rectangle 10">
            <a:extLst>
              <a:ext uri="{FF2B5EF4-FFF2-40B4-BE49-F238E27FC236}">
                <a16:creationId xmlns:a16="http://schemas.microsoft.com/office/drawing/2014/main" id="{0814019E-317E-4F93-9E39-D898F589FC5E}"/>
              </a:ext>
            </a:extLst>
          </p:cNvPr>
          <p:cNvSpPr/>
          <p:nvPr/>
        </p:nvSpPr>
        <p:spPr>
          <a:xfrm flipV="1">
            <a:off x="4133786" y="4139614"/>
            <a:ext cx="45719" cy="2117542"/>
          </a:xfrm>
          <a:prstGeom prst="rect">
            <a:avLst/>
          </a:prstGeom>
          <a:solidFill>
            <a:srgbClr val="A4E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52B7DFD-D12E-4DBD-902D-5257B51FA0F8}"/>
              </a:ext>
            </a:extLst>
          </p:cNvPr>
          <p:cNvSpPr txBox="1"/>
          <p:nvPr/>
        </p:nvSpPr>
        <p:spPr>
          <a:xfrm>
            <a:off x="4510292" y="4539614"/>
            <a:ext cx="3236864" cy="707886"/>
          </a:xfrm>
          <a:prstGeom prst="rect">
            <a:avLst/>
          </a:prstGeom>
          <a:noFill/>
        </p:spPr>
        <p:txBody>
          <a:bodyPr wrap="square" rtlCol="0">
            <a:spAutoFit/>
          </a:bodyPr>
          <a:lstStyle/>
          <a:p>
            <a:pPr algn="ctr"/>
            <a:r>
              <a:rPr lang="en-US" sz="2000" dirty="0">
                <a:latin typeface="Raleway" panose="020B0503030101060003" pitchFamily="34" charset="0"/>
              </a:rPr>
              <a:t>Integrated Solution, Seamless User Experience</a:t>
            </a:r>
          </a:p>
        </p:txBody>
      </p:sp>
      <p:sp>
        <p:nvSpPr>
          <p:cNvPr id="18" name="TextBox 17">
            <a:extLst>
              <a:ext uri="{FF2B5EF4-FFF2-40B4-BE49-F238E27FC236}">
                <a16:creationId xmlns:a16="http://schemas.microsoft.com/office/drawing/2014/main" id="{2BF5FF4A-7F7F-461C-B0E8-B01FFDEC0A04}"/>
              </a:ext>
            </a:extLst>
          </p:cNvPr>
          <p:cNvSpPr txBox="1"/>
          <p:nvPr/>
        </p:nvSpPr>
        <p:spPr>
          <a:xfrm>
            <a:off x="8409307" y="4547443"/>
            <a:ext cx="3308350" cy="707886"/>
          </a:xfrm>
          <a:prstGeom prst="rect">
            <a:avLst/>
          </a:prstGeom>
          <a:noFill/>
        </p:spPr>
        <p:txBody>
          <a:bodyPr wrap="square" rtlCol="0">
            <a:spAutoFit/>
          </a:bodyPr>
          <a:lstStyle/>
          <a:p>
            <a:pPr algn="ctr"/>
            <a:r>
              <a:rPr lang="en-US" sz="2000" dirty="0">
                <a:latin typeface="Raleway" panose="020B0503030101060003" pitchFamily="34" charset="0"/>
              </a:rPr>
              <a:t>Suitable for novice and experienced investors</a:t>
            </a:r>
          </a:p>
        </p:txBody>
      </p:sp>
      <p:sp>
        <p:nvSpPr>
          <p:cNvPr id="21" name="Title 1">
            <a:extLst>
              <a:ext uri="{FF2B5EF4-FFF2-40B4-BE49-F238E27FC236}">
                <a16:creationId xmlns:a16="http://schemas.microsoft.com/office/drawing/2014/main" id="{4A550A66-24D4-484C-AD7E-69D5A9362747}"/>
              </a:ext>
            </a:extLst>
          </p:cNvPr>
          <p:cNvSpPr txBox="1">
            <a:spLocks/>
          </p:cNvSpPr>
          <p:nvPr/>
        </p:nvSpPr>
        <p:spPr>
          <a:xfrm>
            <a:off x="3128513" y="184362"/>
            <a:ext cx="5793237" cy="1671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DIFFERENTIATION</a:t>
            </a:r>
          </a:p>
        </p:txBody>
      </p:sp>
      <p:sp>
        <p:nvSpPr>
          <p:cNvPr id="23" name="Rectangle 22">
            <a:extLst>
              <a:ext uri="{FF2B5EF4-FFF2-40B4-BE49-F238E27FC236}">
                <a16:creationId xmlns:a16="http://schemas.microsoft.com/office/drawing/2014/main" id="{361E444C-66EE-4885-82ED-C9E331CFB174}"/>
              </a:ext>
            </a:extLst>
          </p:cNvPr>
          <p:cNvSpPr/>
          <p:nvPr/>
        </p:nvSpPr>
        <p:spPr>
          <a:xfrm>
            <a:off x="565222" y="4691499"/>
            <a:ext cx="3091897" cy="400110"/>
          </a:xfrm>
          <a:prstGeom prst="rect">
            <a:avLst/>
          </a:prstGeom>
        </p:spPr>
        <p:txBody>
          <a:bodyPr wrap="square">
            <a:spAutoFit/>
          </a:bodyPr>
          <a:lstStyle/>
          <a:p>
            <a:pPr algn="ctr"/>
            <a:r>
              <a:rPr lang="en-US" sz="2000" dirty="0">
                <a:latin typeface="Raleway" panose="020B0503030101060003" pitchFamily="34" charset="0"/>
              </a:rPr>
              <a:t>Bionic Finance </a:t>
            </a:r>
          </a:p>
        </p:txBody>
      </p:sp>
      <p:sp>
        <p:nvSpPr>
          <p:cNvPr id="24" name="Title 1">
            <a:extLst>
              <a:ext uri="{FF2B5EF4-FFF2-40B4-BE49-F238E27FC236}">
                <a16:creationId xmlns:a16="http://schemas.microsoft.com/office/drawing/2014/main" id="{F1187B02-D676-43C7-9C92-7A75B4E20E01}"/>
              </a:ext>
            </a:extLst>
          </p:cNvPr>
          <p:cNvSpPr txBox="1">
            <a:spLocks/>
          </p:cNvSpPr>
          <p:nvPr/>
        </p:nvSpPr>
        <p:spPr>
          <a:xfrm>
            <a:off x="503256" y="2402625"/>
            <a:ext cx="1088038" cy="1442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100" dirty="0">
                <a:solidFill>
                  <a:srgbClr val="F9F8F7"/>
                </a:solidFill>
                <a:latin typeface="Bahnschrift SemiBold" panose="020B0502040204020203" pitchFamily="34" charset="0"/>
              </a:rPr>
              <a:t>01</a:t>
            </a:r>
            <a:endParaRPr lang="en-US" sz="5400" dirty="0">
              <a:solidFill>
                <a:srgbClr val="F9F8F7"/>
              </a:solidFill>
              <a:latin typeface="Bahnschrift SemiBold" panose="020B0502040204020203" pitchFamily="34" charset="0"/>
            </a:endParaRPr>
          </a:p>
        </p:txBody>
      </p:sp>
      <p:sp>
        <p:nvSpPr>
          <p:cNvPr id="25" name="Title 1">
            <a:extLst>
              <a:ext uri="{FF2B5EF4-FFF2-40B4-BE49-F238E27FC236}">
                <a16:creationId xmlns:a16="http://schemas.microsoft.com/office/drawing/2014/main" id="{7307ACDE-A466-4950-A3C7-D597CE2147A8}"/>
              </a:ext>
            </a:extLst>
          </p:cNvPr>
          <p:cNvSpPr txBox="1">
            <a:spLocks/>
          </p:cNvSpPr>
          <p:nvPr/>
        </p:nvSpPr>
        <p:spPr>
          <a:xfrm>
            <a:off x="4427555" y="2406437"/>
            <a:ext cx="1224597" cy="1442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100" dirty="0">
                <a:solidFill>
                  <a:srgbClr val="F9F8F7"/>
                </a:solidFill>
                <a:latin typeface="Bahnschrift SemiBold" panose="020B0502040204020203" pitchFamily="34" charset="0"/>
              </a:rPr>
              <a:t>02</a:t>
            </a:r>
            <a:endParaRPr lang="en-US" sz="5400" dirty="0">
              <a:solidFill>
                <a:srgbClr val="F9F8F7"/>
              </a:solidFill>
              <a:latin typeface="Bahnschrift SemiBold" panose="020B0502040204020203" pitchFamily="34" charset="0"/>
            </a:endParaRPr>
          </a:p>
        </p:txBody>
      </p:sp>
      <p:sp>
        <p:nvSpPr>
          <p:cNvPr id="26" name="Title 1">
            <a:extLst>
              <a:ext uri="{FF2B5EF4-FFF2-40B4-BE49-F238E27FC236}">
                <a16:creationId xmlns:a16="http://schemas.microsoft.com/office/drawing/2014/main" id="{C96AD407-3430-4AE9-9076-8F4E90275831}"/>
              </a:ext>
            </a:extLst>
          </p:cNvPr>
          <p:cNvSpPr txBox="1">
            <a:spLocks/>
          </p:cNvSpPr>
          <p:nvPr/>
        </p:nvSpPr>
        <p:spPr>
          <a:xfrm>
            <a:off x="8353624" y="2402624"/>
            <a:ext cx="1377560" cy="1442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100" dirty="0">
                <a:solidFill>
                  <a:srgbClr val="F9F8F7"/>
                </a:solidFill>
                <a:latin typeface="Bahnschrift SemiBold" panose="020B0502040204020203" pitchFamily="34" charset="0"/>
              </a:rPr>
              <a:t>03</a:t>
            </a:r>
            <a:endParaRPr lang="en-US" sz="5400" dirty="0">
              <a:solidFill>
                <a:srgbClr val="F9F8F7"/>
              </a:solidFill>
              <a:latin typeface="Bahnschrift SemiBold" panose="020B0502040204020203" pitchFamily="34" charset="0"/>
            </a:endParaRPr>
          </a:p>
        </p:txBody>
      </p:sp>
      <p:sp>
        <p:nvSpPr>
          <p:cNvPr id="27" name="Rectangle 26">
            <a:extLst>
              <a:ext uri="{FF2B5EF4-FFF2-40B4-BE49-F238E27FC236}">
                <a16:creationId xmlns:a16="http://schemas.microsoft.com/office/drawing/2014/main" id="{0E36D7FE-EE45-4B59-9005-C8627CF2C907}"/>
              </a:ext>
            </a:extLst>
          </p:cNvPr>
          <p:cNvSpPr/>
          <p:nvPr/>
        </p:nvSpPr>
        <p:spPr>
          <a:xfrm flipV="1">
            <a:off x="7966776" y="4163859"/>
            <a:ext cx="45719" cy="2117542"/>
          </a:xfrm>
          <a:prstGeom prst="rect">
            <a:avLst/>
          </a:prstGeom>
          <a:solidFill>
            <a:srgbClr val="A4E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close up of a logo&#10;&#10;Description generated with very high confidence">
            <a:extLst>
              <a:ext uri="{FF2B5EF4-FFF2-40B4-BE49-F238E27FC236}">
                <a16:creationId xmlns:a16="http://schemas.microsoft.com/office/drawing/2014/main" id="{C74EF989-ED85-42F2-BFD9-438BA7E38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55" y="1753924"/>
            <a:ext cx="1442319" cy="1442319"/>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95229460-407B-4671-83A6-F1FAFABF1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1184" y="1639154"/>
            <a:ext cx="1671857" cy="1671857"/>
          </a:xfrm>
          <a:prstGeom prst="rect">
            <a:avLst/>
          </a:prstGeom>
        </p:spPr>
      </p:pic>
      <p:pic>
        <p:nvPicPr>
          <p:cNvPr id="3" name="Picture 2"/>
          <p:cNvPicPr>
            <a:picLocks noChangeAspect="1"/>
          </p:cNvPicPr>
          <p:nvPr/>
        </p:nvPicPr>
        <p:blipFill>
          <a:blip r:embed="rId5"/>
          <a:stretch>
            <a:fillRect/>
          </a:stretch>
        </p:blipFill>
        <p:spPr>
          <a:xfrm>
            <a:off x="5868754" y="1753924"/>
            <a:ext cx="1748366" cy="1748366"/>
          </a:xfrm>
          <a:prstGeom prst="rect">
            <a:avLst/>
          </a:prstGeom>
        </p:spPr>
      </p:pic>
    </p:spTree>
    <p:extLst>
      <p:ext uri="{BB962C8B-B14F-4D97-AF65-F5344CB8AC3E}">
        <p14:creationId xmlns:p14="http://schemas.microsoft.com/office/powerpoint/2010/main" val="288678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7" grpId="0"/>
      <p:bldP spid="18" grpId="0"/>
      <p:bldP spid="23" grpId="0"/>
      <p:bldP spid="24" grpId="0"/>
      <p:bldP spid="25" grpId="0"/>
      <p:bldP spid="26" grpId="0"/>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lligraphy stroke light orange">
            <a:extLst>
              <a:ext uri="{FF2B5EF4-FFF2-40B4-BE49-F238E27FC236}">
                <a16:creationId xmlns:a16="http://schemas.microsoft.com/office/drawing/2014/main" id="{10C8EEC6-36AB-418F-9F0E-EC02BA866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65"/>
          <a:stretch/>
        </p:blipFill>
        <p:spPr bwMode="auto">
          <a:xfrm>
            <a:off x="4031579" y="1813276"/>
            <a:ext cx="5710346" cy="8354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C71DE07-37A4-4105-BE42-F0419D4C9C8B}"/>
              </a:ext>
            </a:extLst>
          </p:cNvPr>
          <p:cNvSpPr txBox="1"/>
          <p:nvPr/>
        </p:nvSpPr>
        <p:spPr>
          <a:xfrm>
            <a:off x="2624425" y="1804995"/>
            <a:ext cx="6930078" cy="584775"/>
          </a:xfrm>
          <a:prstGeom prst="rect">
            <a:avLst/>
          </a:prstGeom>
          <a:noFill/>
        </p:spPr>
        <p:txBody>
          <a:bodyPr wrap="square" rtlCol="0">
            <a:spAutoFit/>
          </a:bodyPr>
          <a:lstStyle/>
          <a:p>
            <a:pPr algn="ctr"/>
            <a:r>
              <a:rPr lang="en-US" sz="3200" b="1" dirty="0">
                <a:solidFill>
                  <a:srgbClr val="4C453F"/>
                </a:solidFill>
                <a:latin typeface="Bahnschrift SemiBold" panose="020B0502040204020203" pitchFamily="34" charset="0"/>
              </a:rPr>
              <a:t>BIONIC FINANCE</a:t>
            </a:r>
            <a:endParaRPr lang="en-US" sz="2000" b="1" dirty="0">
              <a:solidFill>
                <a:srgbClr val="4C453F"/>
              </a:solidFill>
              <a:latin typeface="Bahnschrift SemiBold" panose="020B0502040204020203" pitchFamily="34" charset="0"/>
            </a:endParaRPr>
          </a:p>
        </p:txBody>
      </p:sp>
      <p:pic>
        <p:nvPicPr>
          <p:cNvPr id="3" name="Picture 2" descr="A close up of a sign&#10;&#10;Description generated with high confidence">
            <a:extLst>
              <a:ext uri="{FF2B5EF4-FFF2-40B4-BE49-F238E27FC236}">
                <a16:creationId xmlns:a16="http://schemas.microsoft.com/office/drawing/2014/main" id="{DA3E970B-39A6-40B4-8A58-632E24C83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702" y="3278701"/>
            <a:ext cx="764736" cy="764736"/>
          </a:xfrm>
          <a:prstGeom prst="rect">
            <a:avLst/>
          </a:prstGeom>
        </p:spPr>
      </p:pic>
      <p:sp>
        <p:nvSpPr>
          <p:cNvPr id="19" name="Title 1">
            <a:extLst>
              <a:ext uri="{FF2B5EF4-FFF2-40B4-BE49-F238E27FC236}">
                <a16:creationId xmlns:a16="http://schemas.microsoft.com/office/drawing/2014/main" id="{F24EE4B4-6F2A-4D0A-9686-85BAFBC7E087}"/>
              </a:ext>
            </a:extLst>
          </p:cNvPr>
          <p:cNvSpPr txBox="1">
            <a:spLocks/>
          </p:cNvSpPr>
          <p:nvPr/>
        </p:nvSpPr>
        <p:spPr>
          <a:xfrm>
            <a:off x="319761" y="70294"/>
            <a:ext cx="11477682"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dirty="0">
                <a:latin typeface="Bahnschrift SemiBold" panose="020B0502040204020203" pitchFamily="34" charset="0"/>
              </a:rPr>
              <a:t>DIFFERENTIATION</a:t>
            </a:r>
            <a:r>
              <a:rPr lang="en-US" sz="5400" dirty="0">
                <a:latin typeface="Bahnschrift SemiBold" panose="020B0502040204020203" pitchFamily="34" charset="0"/>
              </a:rPr>
              <a:t>: </a:t>
            </a:r>
            <a:r>
              <a:rPr lang="en-US" sz="5800" dirty="0">
                <a:solidFill>
                  <a:schemeClr val="accent4"/>
                </a:solidFill>
                <a:latin typeface="Bahnschrift SemiBold" panose="020B0502040204020203" pitchFamily="34" charset="0"/>
              </a:rPr>
              <a:t>BIONIC</a:t>
            </a:r>
            <a:r>
              <a:rPr lang="en-US" sz="5400" dirty="0">
                <a:solidFill>
                  <a:schemeClr val="accent4"/>
                </a:solidFill>
                <a:latin typeface="Bahnschrift SemiBold" panose="020B0502040204020203" pitchFamily="34" charset="0"/>
              </a:rPr>
              <a:t> </a:t>
            </a:r>
            <a:r>
              <a:rPr lang="en-US" sz="5800" dirty="0">
                <a:solidFill>
                  <a:schemeClr val="accent4"/>
                </a:solidFill>
                <a:latin typeface="Bahnschrift SemiBold" panose="020B0502040204020203" pitchFamily="34" charset="0"/>
              </a:rPr>
              <a:t>FINANCE</a:t>
            </a:r>
            <a:endParaRPr lang="en-US" sz="5400" dirty="0">
              <a:solidFill>
                <a:schemeClr val="accent4"/>
              </a:solidFill>
              <a:latin typeface="Bahnschrift SemiBold" panose="020B0502040204020203" pitchFamily="34" charset="0"/>
            </a:endParaRPr>
          </a:p>
        </p:txBody>
      </p:sp>
      <p:sp>
        <p:nvSpPr>
          <p:cNvPr id="11" name="Oval 10">
            <a:extLst>
              <a:ext uri="{FF2B5EF4-FFF2-40B4-BE49-F238E27FC236}">
                <a16:creationId xmlns:a16="http://schemas.microsoft.com/office/drawing/2014/main" id="{CAC5B339-CC3E-4A41-ACE0-D2C2F93B46BD}"/>
              </a:ext>
            </a:extLst>
          </p:cNvPr>
          <p:cNvSpPr/>
          <p:nvPr/>
        </p:nvSpPr>
        <p:spPr>
          <a:xfrm>
            <a:off x="2404702" y="2884692"/>
            <a:ext cx="1337154" cy="13371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dirty="0">
              <a:solidFill>
                <a:schemeClr val="bg1"/>
              </a:solidFill>
              <a:latin typeface="Facile Sans" pitchFamily="2" charset="0"/>
            </a:endParaRPr>
          </a:p>
        </p:txBody>
      </p:sp>
      <p:sp>
        <p:nvSpPr>
          <p:cNvPr id="12" name="Oval 11">
            <a:extLst>
              <a:ext uri="{FF2B5EF4-FFF2-40B4-BE49-F238E27FC236}">
                <a16:creationId xmlns:a16="http://schemas.microsoft.com/office/drawing/2014/main" id="{EE66676F-A9EC-4F37-8BD9-5C59DEDAF1AB}"/>
              </a:ext>
            </a:extLst>
          </p:cNvPr>
          <p:cNvSpPr/>
          <p:nvPr/>
        </p:nvSpPr>
        <p:spPr>
          <a:xfrm>
            <a:off x="2434002" y="4953661"/>
            <a:ext cx="1307854" cy="1307854"/>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srgbClr val="6DB328"/>
              </a:solidFill>
              <a:latin typeface="Facile Sans" pitchFamily="2" charset="0"/>
            </a:endParaRPr>
          </a:p>
        </p:txBody>
      </p:sp>
      <p:sp>
        <p:nvSpPr>
          <p:cNvPr id="13" name="Rectangle 12">
            <a:extLst>
              <a:ext uri="{FF2B5EF4-FFF2-40B4-BE49-F238E27FC236}">
                <a16:creationId xmlns:a16="http://schemas.microsoft.com/office/drawing/2014/main" id="{EE5FD34E-4343-46EC-B0C0-DAA5B42437D7}"/>
              </a:ext>
            </a:extLst>
          </p:cNvPr>
          <p:cNvSpPr/>
          <p:nvPr/>
        </p:nvSpPr>
        <p:spPr>
          <a:xfrm>
            <a:off x="4000400" y="3045437"/>
            <a:ext cx="5772704"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000" dirty="0">
                <a:latin typeface="Raleway" panose="020B0503030101060003" pitchFamily="34" charset="0"/>
              </a:rPr>
              <a:t>Combines proven AI/ML with human decision making, providing insights into portfolio characteristics</a:t>
            </a:r>
          </a:p>
        </p:txBody>
      </p:sp>
      <p:sp>
        <p:nvSpPr>
          <p:cNvPr id="14" name="Rectangle 13">
            <a:extLst>
              <a:ext uri="{FF2B5EF4-FFF2-40B4-BE49-F238E27FC236}">
                <a16:creationId xmlns:a16="http://schemas.microsoft.com/office/drawing/2014/main" id="{5FEC4E3C-8C15-41EB-9711-718A0B4DB298}"/>
              </a:ext>
            </a:extLst>
          </p:cNvPr>
          <p:cNvSpPr/>
          <p:nvPr/>
        </p:nvSpPr>
        <p:spPr>
          <a:xfrm>
            <a:off x="4045279" y="5253645"/>
            <a:ext cx="5966728"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000" dirty="0">
                <a:latin typeface="Raleway" panose="020B0503030101060003" pitchFamily="34" charset="0"/>
              </a:rPr>
              <a:t>Technique uncommonly used in Asian retail investment market</a:t>
            </a:r>
          </a:p>
        </p:txBody>
      </p:sp>
      <p:sp>
        <p:nvSpPr>
          <p:cNvPr id="16" name="Rectangle 15">
            <a:extLst>
              <a:ext uri="{FF2B5EF4-FFF2-40B4-BE49-F238E27FC236}">
                <a16:creationId xmlns:a16="http://schemas.microsoft.com/office/drawing/2014/main" id="{65EAD3C6-3771-4FE4-AD0D-FD5BBC50E74C}"/>
              </a:ext>
            </a:extLst>
          </p:cNvPr>
          <p:cNvSpPr/>
          <p:nvPr/>
        </p:nvSpPr>
        <p:spPr>
          <a:xfrm>
            <a:off x="2529185" y="4570361"/>
            <a:ext cx="6994139" cy="45719"/>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3" name="Picture 22" descr="icons8-robot_2.png">
            <a:extLst>
              <a:ext uri="{FF2B5EF4-FFF2-40B4-BE49-F238E27FC236}">
                <a16:creationId xmlns:a16="http://schemas.microsoft.com/office/drawing/2014/main" id="{4F692BFE-3EBA-4204-B47C-525D97472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902" y="3271547"/>
            <a:ext cx="610053" cy="610053"/>
          </a:xfrm>
          <a:prstGeom prst="rect">
            <a:avLst/>
          </a:prstGeom>
        </p:spPr>
      </p:pic>
      <p:pic>
        <p:nvPicPr>
          <p:cNvPr id="24" name="Picture 23" descr="icons8-innovation.png">
            <a:extLst>
              <a:ext uri="{FF2B5EF4-FFF2-40B4-BE49-F238E27FC236}">
                <a16:creationId xmlns:a16="http://schemas.microsoft.com/office/drawing/2014/main" id="{34DB96F1-372E-4486-AF35-164EA89A7A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2902" y="5253645"/>
            <a:ext cx="648939" cy="648939"/>
          </a:xfrm>
          <a:prstGeom prst="rect">
            <a:avLst/>
          </a:prstGeom>
        </p:spPr>
      </p:pic>
    </p:spTree>
    <p:extLst>
      <p:ext uri="{BB962C8B-B14F-4D97-AF65-F5344CB8AC3E}">
        <p14:creationId xmlns:p14="http://schemas.microsoft.com/office/powerpoint/2010/main" val="1977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P spid="12" grpId="0" animBg="1"/>
      <p:bldP spid="13" grpId="0"/>
      <p:bldP spid="14" grpId="0"/>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lligraphy stroke light orange">
            <a:extLst>
              <a:ext uri="{FF2B5EF4-FFF2-40B4-BE49-F238E27FC236}">
                <a16:creationId xmlns:a16="http://schemas.microsoft.com/office/drawing/2014/main" id="{10C8EEC6-36AB-418F-9F0E-EC02BA866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65"/>
          <a:stretch/>
        </p:blipFill>
        <p:spPr bwMode="auto">
          <a:xfrm>
            <a:off x="4031579" y="1813276"/>
            <a:ext cx="5710346" cy="8354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C71DE07-37A4-4105-BE42-F0419D4C9C8B}"/>
              </a:ext>
            </a:extLst>
          </p:cNvPr>
          <p:cNvSpPr txBox="1"/>
          <p:nvPr/>
        </p:nvSpPr>
        <p:spPr>
          <a:xfrm>
            <a:off x="2747845" y="1804995"/>
            <a:ext cx="6930078" cy="584775"/>
          </a:xfrm>
          <a:prstGeom prst="rect">
            <a:avLst/>
          </a:prstGeom>
          <a:noFill/>
        </p:spPr>
        <p:txBody>
          <a:bodyPr wrap="square" rtlCol="0">
            <a:spAutoFit/>
          </a:bodyPr>
          <a:lstStyle/>
          <a:p>
            <a:pPr algn="ctr"/>
            <a:r>
              <a:rPr lang="en-US" sz="3200" b="1" dirty="0">
                <a:solidFill>
                  <a:srgbClr val="4C453F"/>
                </a:solidFill>
                <a:latin typeface="Bahnschrift SemiBold" panose="020B0502040204020203" pitchFamily="34" charset="0"/>
              </a:rPr>
              <a:t>INTEGRATED SOLUTION</a:t>
            </a:r>
            <a:endParaRPr lang="en-US" sz="2000" b="1" dirty="0">
              <a:solidFill>
                <a:srgbClr val="4C453F"/>
              </a:solidFill>
              <a:latin typeface="Bahnschrift SemiBold" panose="020B0502040204020203" pitchFamily="34" charset="0"/>
            </a:endParaRPr>
          </a:p>
        </p:txBody>
      </p:sp>
      <p:pic>
        <p:nvPicPr>
          <p:cNvPr id="3" name="Picture 2" descr="A close up of a sign&#10;&#10;Description generated with high confidence">
            <a:extLst>
              <a:ext uri="{FF2B5EF4-FFF2-40B4-BE49-F238E27FC236}">
                <a16:creationId xmlns:a16="http://schemas.microsoft.com/office/drawing/2014/main" id="{DA3E970B-39A6-40B4-8A58-632E24C83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702" y="3278701"/>
            <a:ext cx="764736" cy="764736"/>
          </a:xfrm>
          <a:prstGeom prst="rect">
            <a:avLst/>
          </a:prstGeom>
        </p:spPr>
      </p:pic>
      <p:sp>
        <p:nvSpPr>
          <p:cNvPr id="19" name="Title 1">
            <a:extLst>
              <a:ext uri="{FF2B5EF4-FFF2-40B4-BE49-F238E27FC236}">
                <a16:creationId xmlns:a16="http://schemas.microsoft.com/office/drawing/2014/main" id="{F24EE4B4-6F2A-4D0A-9686-85BAFBC7E087}"/>
              </a:ext>
            </a:extLst>
          </p:cNvPr>
          <p:cNvSpPr txBox="1">
            <a:spLocks/>
          </p:cNvSpPr>
          <p:nvPr/>
        </p:nvSpPr>
        <p:spPr>
          <a:xfrm>
            <a:off x="858301" y="70294"/>
            <a:ext cx="10400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DIFFERENTIATION: </a:t>
            </a:r>
            <a:r>
              <a:rPr lang="en-US" sz="5400" dirty="0">
                <a:solidFill>
                  <a:schemeClr val="accent4"/>
                </a:solidFill>
                <a:latin typeface="Bahnschrift SemiBold" panose="020B0502040204020203" pitchFamily="34" charset="0"/>
              </a:rPr>
              <a:t>INTEGRATION</a:t>
            </a:r>
          </a:p>
        </p:txBody>
      </p:sp>
      <p:sp>
        <p:nvSpPr>
          <p:cNvPr id="11" name="Oval 10">
            <a:extLst>
              <a:ext uri="{FF2B5EF4-FFF2-40B4-BE49-F238E27FC236}">
                <a16:creationId xmlns:a16="http://schemas.microsoft.com/office/drawing/2014/main" id="{CAC5B339-CC3E-4A41-ACE0-D2C2F93B46BD}"/>
              </a:ext>
            </a:extLst>
          </p:cNvPr>
          <p:cNvSpPr/>
          <p:nvPr/>
        </p:nvSpPr>
        <p:spPr>
          <a:xfrm>
            <a:off x="2404702" y="2884692"/>
            <a:ext cx="1337154" cy="13371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dirty="0">
              <a:solidFill>
                <a:schemeClr val="bg1"/>
              </a:solidFill>
              <a:latin typeface="Facile Sans" pitchFamily="2" charset="0"/>
            </a:endParaRPr>
          </a:p>
        </p:txBody>
      </p:sp>
      <p:sp>
        <p:nvSpPr>
          <p:cNvPr id="12" name="Oval 11">
            <a:extLst>
              <a:ext uri="{FF2B5EF4-FFF2-40B4-BE49-F238E27FC236}">
                <a16:creationId xmlns:a16="http://schemas.microsoft.com/office/drawing/2014/main" id="{EE66676F-A9EC-4F37-8BD9-5C59DEDAF1AB}"/>
              </a:ext>
            </a:extLst>
          </p:cNvPr>
          <p:cNvSpPr/>
          <p:nvPr/>
        </p:nvSpPr>
        <p:spPr>
          <a:xfrm>
            <a:off x="2434002" y="4953661"/>
            <a:ext cx="1307854" cy="1307854"/>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srgbClr val="6DB328"/>
              </a:solidFill>
              <a:latin typeface="Facile Sans" pitchFamily="2" charset="0"/>
            </a:endParaRPr>
          </a:p>
        </p:txBody>
      </p:sp>
      <p:sp>
        <p:nvSpPr>
          <p:cNvPr id="13" name="Rectangle 12">
            <a:extLst>
              <a:ext uri="{FF2B5EF4-FFF2-40B4-BE49-F238E27FC236}">
                <a16:creationId xmlns:a16="http://schemas.microsoft.com/office/drawing/2014/main" id="{EE5FD34E-4343-46EC-B0C0-DAA5B42437D7}"/>
              </a:ext>
            </a:extLst>
          </p:cNvPr>
          <p:cNvSpPr/>
          <p:nvPr/>
        </p:nvSpPr>
        <p:spPr>
          <a:xfrm>
            <a:off x="4000400" y="3045437"/>
            <a:ext cx="5772704"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000" dirty="0">
                <a:latin typeface="Raleway" panose="020B0503030101060003" pitchFamily="34" charset="0"/>
              </a:rPr>
              <a:t>Transit easily between Alpha Analyzer which analyses the stock fundamentals and Portfolio Optimizer which yields maximum returns given risk tolerance</a:t>
            </a:r>
          </a:p>
        </p:txBody>
      </p:sp>
      <p:sp>
        <p:nvSpPr>
          <p:cNvPr id="14" name="Rectangle 13">
            <a:extLst>
              <a:ext uri="{FF2B5EF4-FFF2-40B4-BE49-F238E27FC236}">
                <a16:creationId xmlns:a16="http://schemas.microsoft.com/office/drawing/2014/main" id="{5FEC4E3C-8C15-41EB-9711-718A0B4DB298}"/>
              </a:ext>
            </a:extLst>
          </p:cNvPr>
          <p:cNvSpPr/>
          <p:nvPr/>
        </p:nvSpPr>
        <p:spPr>
          <a:xfrm>
            <a:off x="4045279" y="5253645"/>
            <a:ext cx="5966728"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000" dirty="0">
                <a:latin typeface="Raleway" panose="020B0503030101060003" pitchFamily="34" charset="0"/>
              </a:rPr>
              <a:t>Intuitive user interface which allows for customization of portfolio </a:t>
            </a:r>
          </a:p>
        </p:txBody>
      </p:sp>
      <p:sp>
        <p:nvSpPr>
          <p:cNvPr id="16" name="Rectangle 15">
            <a:extLst>
              <a:ext uri="{FF2B5EF4-FFF2-40B4-BE49-F238E27FC236}">
                <a16:creationId xmlns:a16="http://schemas.microsoft.com/office/drawing/2014/main" id="{65EAD3C6-3771-4FE4-AD0D-FD5BBC50E74C}"/>
              </a:ext>
            </a:extLst>
          </p:cNvPr>
          <p:cNvSpPr/>
          <p:nvPr/>
        </p:nvSpPr>
        <p:spPr>
          <a:xfrm>
            <a:off x="2529185" y="4570361"/>
            <a:ext cx="6994139" cy="45719"/>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0" name="Picture 19" descr="A close up of a logo&#10;&#10;Description generated with very high confidence">
            <a:extLst>
              <a:ext uri="{FF2B5EF4-FFF2-40B4-BE49-F238E27FC236}">
                <a16:creationId xmlns:a16="http://schemas.microsoft.com/office/drawing/2014/main" id="{ADA1471F-7749-4B58-800F-6F64A4AC7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7595" y="5215379"/>
            <a:ext cx="784418" cy="784418"/>
          </a:xfrm>
          <a:prstGeom prst="rect">
            <a:avLst/>
          </a:prstGeom>
        </p:spPr>
      </p:pic>
      <p:pic>
        <p:nvPicPr>
          <p:cNvPr id="15" name="Picture 14" descr="icons8-shuffle.png">
            <a:extLst>
              <a:ext uri="{FF2B5EF4-FFF2-40B4-BE49-F238E27FC236}">
                <a16:creationId xmlns:a16="http://schemas.microsoft.com/office/drawing/2014/main" id="{F4629E70-E5ED-4C1A-97C0-692824332F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928" y="3268552"/>
            <a:ext cx="610053" cy="610053"/>
          </a:xfrm>
          <a:prstGeom prst="rect">
            <a:avLst/>
          </a:prstGeom>
        </p:spPr>
      </p:pic>
    </p:spTree>
    <p:extLst>
      <p:ext uri="{BB962C8B-B14F-4D97-AF65-F5344CB8AC3E}">
        <p14:creationId xmlns:p14="http://schemas.microsoft.com/office/powerpoint/2010/main" val="23245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P spid="12" grpId="0" animBg="1"/>
      <p:bldP spid="13" grpId="0"/>
      <p:bldP spid="14" grpId="0"/>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lligraphy stroke light orange">
            <a:extLst>
              <a:ext uri="{FF2B5EF4-FFF2-40B4-BE49-F238E27FC236}">
                <a16:creationId xmlns:a16="http://schemas.microsoft.com/office/drawing/2014/main" id="{10C8EEC6-36AB-418F-9F0E-EC02BA866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65"/>
          <a:stretch/>
        </p:blipFill>
        <p:spPr bwMode="auto">
          <a:xfrm>
            <a:off x="4031579" y="1813276"/>
            <a:ext cx="5710346" cy="8354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C71DE07-37A4-4105-BE42-F0419D4C9C8B}"/>
              </a:ext>
            </a:extLst>
          </p:cNvPr>
          <p:cNvSpPr txBox="1"/>
          <p:nvPr/>
        </p:nvSpPr>
        <p:spPr>
          <a:xfrm>
            <a:off x="2747845" y="1804995"/>
            <a:ext cx="6930078" cy="584775"/>
          </a:xfrm>
          <a:prstGeom prst="rect">
            <a:avLst/>
          </a:prstGeom>
          <a:noFill/>
        </p:spPr>
        <p:txBody>
          <a:bodyPr wrap="square" rtlCol="0">
            <a:spAutoFit/>
          </a:bodyPr>
          <a:lstStyle/>
          <a:p>
            <a:pPr algn="ctr"/>
            <a:r>
              <a:rPr lang="en-US" sz="3200" b="1" dirty="0">
                <a:solidFill>
                  <a:srgbClr val="4C453F"/>
                </a:solidFill>
                <a:latin typeface="Bahnschrift SemiBold" panose="020B0502040204020203" pitchFamily="34" charset="0"/>
              </a:rPr>
              <a:t>SUITABLE FOR ALL</a:t>
            </a:r>
            <a:endParaRPr lang="en-US" sz="2000" b="1" dirty="0">
              <a:solidFill>
                <a:srgbClr val="4C453F"/>
              </a:solidFill>
              <a:latin typeface="Bahnschrift SemiBold" panose="020B0502040204020203" pitchFamily="34" charset="0"/>
            </a:endParaRPr>
          </a:p>
        </p:txBody>
      </p:sp>
      <p:pic>
        <p:nvPicPr>
          <p:cNvPr id="3" name="Picture 2" descr="A close up of a sign&#10;&#10;Description generated with high confidence">
            <a:extLst>
              <a:ext uri="{FF2B5EF4-FFF2-40B4-BE49-F238E27FC236}">
                <a16:creationId xmlns:a16="http://schemas.microsoft.com/office/drawing/2014/main" id="{DA3E970B-39A6-40B4-8A58-632E24C83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702" y="3278701"/>
            <a:ext cx="764736" cy="764736"/>
          </a:xfrm>
          <a:prstGeom prst="rect">
            <a:avLst/>
          </a:prstGeom>
        </p:spPr>
      </p:pic>
      <p:sp>
        <p:nvSpPr>
          <p:cNvPr id="19" name="Title 1">
            <a:extLst>
              <a:ext uri="{FF2B5EF4-FFF2-40B4-BE49-F238E27FC236}">
                <a16:creationId xmlns:a16="http://schemas.microsoft.com/office/drawing/2014/main" id="{F24EE4B4-6F2A-4D0A-9686-85BAFBC7E087}"/>
              </a:ext>
            </a:extLst>
          </p:cNvPr>
          <p:cNvSpPr txBox="1">
            <a:spLocks/>
          </p:cNvSpPr>
          <p:nvPr/>
        </p:nvSpPr>
        <p:spPr>
          <a:xfrm>
            <a:off x="858301" y="70294"/>
            <a:ext cx="10400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Bold" panose="020B0502040204020203" pitchFamily="34" charset="0"/>
              </a:rPr>
              <a:t>DIFFERENTIATION: </a:t>
            </a:r>
            <a:r>
              <a:rPr lang="en-US" sz="5400" dirty="0">
                <a:solidFill>
                  <a:schemeClr val="accent4"/>
                </a:solidFill>
                <a:latin typeface="Bahnschrift SemiBold" panose="020B0502040204020203" pitchFamily="34" charset="0"/>
              </a:rPr>
              <a:t>VERSATILE</a:t>
            </a:r>
          </a:p>
        </p:txBody>
      </p:sp>
      <p:sp>
        <p:nvSpPr>
          <p:cNvPr id="11" name="Oval 10">
            <a:extLst>
              <a:ext uri="{FF2B5EF4-FFF2-40B4-BE49-F238E27FC236}">
                <a16:creationId xmlns:a16="http://schemas.microsoft.com/office/drawing/2014/main" id="{CAC5B339-CC3E-4A41-ACE0-D2C2F93B46BD}"/>
              </a:ext>
            </a:extLst>
          </p:cNvPr>
          <p:cNvSpPr/>
          <p:nvPr/>
        </p:nvSpPr>
        <p:spPr>
          <a:xfrm>
            <a:off x="2404702" y="2884692"/>
            <a:ext cx="1337154" cy="13371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dirty="0">
              <a:solidFill>
                <a:schemeClr val="bg1"/>
              </a:solidFill>
              <a:latin typeface="Facile Sans" pitchFamily="2" charset="0"/>
            </a:endParaRPr>
          </a:p>
        </p:txBody>
      </p:sp>
      <p:sp>
        <p:nvSpPr>
          <p:cNvPr id="12" name="Oval 11">
            <a:extLst>
              <a:ext uri="{FF2B5EF4-FFF2-40B4-BE49-F238E27FC236}">
                <a16:creationId xmlns:a16="http://schemas.microsoft.com/office/drawing/2014/main" id="{EE66676F-A9EC-4F37-8BD9-5C59DEDAF1AB}"/>
              </a:ext>
            </a:extLst>
          </p:cNvPr>
          <p:cNvSpPr/>
          <p:nvPr/>
        </p:nvSpPr>
        <p:spPr>
          <a:xfrm>
            <a:off x="2434002" y="4964595"/>
            <a:ext cx="1307854" cy="1307854"/>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srgbClr val="6DB328"/>
              </a:solidFill>
              <a:latin typeface="Facile Sans" pitchFamily="2" charset="0"/>
            </a:endParaRPr>
          </a:p>
        </p:txBody>
      </p:sp>
      <p:sp>
        <p:nvSpPr>
          <p:cNvPr id="13" name="Rectangle 12">
            <a:extLst>
              <a:ext uri="{FF2B5EF4-FFF2-40B4-BE49-F238E27FC236}">
                <a16:creationId xmlns:a16="http://schemas.microsoft.com/office/drawing/2014/main" id="{EE5FD34E-4343-46EC-B0C0-DAA5B42437D7}"/>
              </a:ext>
            </a:extLst>
          </p:cNvPr>
          <p:cNvSpPr/>
          <p:nvPr/>
        </p:nvSpPr>
        <p:spPr>
          <a:xfrm>
            <a:off x="4000400" y="3045437"/>
            <a:ext cx="5772704"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endParaRPr lang="en-US" sz="2000" dirty="0">
              <a:latin typeface="Raleway" panose="020B0503030101060003" pitchFamily="34" charset="0"/>
            </a:endParaRPr>
          </a:p>
        </p:txBody>
      </p:sp>
      <p:sp>
        <p:nvSpPr>
          <p:cNvPr id="14" name="Rectangle 13">
            <a:extLst>
              <a:ext uri="{FF2B5EF4-FFF2-40B4-BE49-F238E27FC236}">
                <a16:creationId xmlns:a16="http://schemas.microsoft.com/office/drawing/2014/main" id="{5FEC4E3C-8C15-41EB-9711-718A0B4DB298}"/>
              </a:ext>
            </a:extLst>
          </p:cNvPr>
          <p:cNvSpPr/>
          <p:nvPr/>
        </p:nvSpPr>
        <p:spPr>
          <a:xfrm>
            <a:off x="4045279" y="5062913"/>
            <a:ext cx="5966728"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000" dirty="0">
                <a:latin typeface="Raleway" panose="020B0503030101060003" pitchFamily="34" charset="0"/>
              </a:rPr>
              <a:t>Experienced: Full suite of metrics with detailed insights + Portfolio customization options available</a:t>
            </a:r>
          </a:p>
        </p:txBody>
      </p:sp>
      <p:sp>
        <p:nvSpPr>
          <p:cNvPr id="16" name="Rectangle 15">
            <a:extLst>
              <a:ext uri="{FF2B5EF4-FFF2-40B4-BE49-F238E27FC236}">
                <a16:creationId xmlns:a16="http://schemas.microsoft.com/office/drawing/2014/main" id="{65EAD3C6-3771-4FE4-AD0D-FD5BBC50E74C}"/>
              </a:ext>
            </a:extLst>
          </p:cNvPr>
          <p:cNvSpPr/>
          <p:nvPr/>
        </p:nvSpPr>
        <p:spPr>
          <a:xfrm>
            <a:off x="2529185" y="4570361"/>
            <a:ext cx="6994139" cy="45719"/>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Rectangle 17">
            <a:extLst>
              <a:ext uri="{FF2B5EF4-FFF2-40B4-BE49-F238E27FC236}">
                <a16:creationId xmlns:a16="http://schemas.microsoft.com/office/drawing/2014/main" id="{E52DED38-A434-4D96-B12C-F5B0E14920B0}"/>
              </a:ext>
            </a:extLst>
          </p:cNvPr>
          <p:cNvSpPr/>
          <p:nvPr/>
        </p:nvSpPr>
        <p:spPr>
          <a:xfrm>
            <a:off x="4031579" y="3101490"/>
            <a:ext cx="5966728"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000" dirty="0">
                <a:latin typeface="Raleway" panose="020B0503030101060003" pitchFamily="34" charset="0"/>
              </a:rPr>
              <a:t>Inexperienced: Motifs to present information in an easily visualized manner + Automated portfolio construction</a:t>
            </a:r>
          </a:p>
        </p:txBody>
      </p:sp>
      <p:pic>
        <p:nvPicPr>
          <p:cNvPr id="21" name="Picture 20" descr="icons8-manager.png">
            <a:extLst>
              <a:ext uri="{FF2B5EF4-FFF2-40B4-BE49-F238E27FC236}">
                <a16:creationId xmlns:a16="http://schemas.microsoft.com/office/drawing/2014/main" id="{985D0D62-31A5-4065-8B47-9F0E89B261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7470" y="3234017"/>
            <a:ext cx="684861" cy="684861"/>
          </a:xfrm>
          <a:prstGeom prst="rect">
            <a:avLst/>
          </a:prstGeom>
        </p:spPr>
      </p:pic>
      <p:pic>
        <p:nvPicPr>
          <p:cNvPr id="22" name="Picture 21" descr="icons8-businessman.png">
            <a:extLst>
              <a:ext uri="{FF2B5EF4-FFF2-40B4-BE49-F238E27FC236}">
                <a16:creationId xmlns:a16="http://schemas.microsoft.com/office/drawing/2014/main" id="{78DAD860-EEB1-480C-A920-7B1CB8313A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9900" y="5261972"/>
            <a:ext cx="612431" cy="612431"/>
          </a:xfrm>
          <a:prstGeom prst="rect">
            <a:avLst/>
          </a:prstGeom>
        </p:spPr>
      </p:pic>
    </p:spTree>
    <p:extLst>
      <p:ext uri="{BB962C8B-B14F-4D97-AF65-F5344CB8AC3E}">
        <p14:creationId xmlns:p14="http://schemas.microsoft.com/office/powerpoint/2010/main" val="42822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P spid="12" grpId="0" animBg="1"/>
      <p:bldP spid="14" grpId="0"/>
      <p:bldP spid="16" grpId="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CD37B7-07AB-43CF-B8E0-51D0A2C44DE1}"/>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45000"/>
                    </a14:imgEffect>
                    <a14:imgEffect>
                      <a14:brightnessContrast bright="7000"/>
                    </a14:imgEffect>
                  </a14:imgLayer>
                </a14:imgProps>
              </a:ext>
            </a:extLst>
          </a:blip>
          <a:stretch>
            <a:fillRect/>
          </a:stretch>
        </p:blipFill>
        <p:spPr>
          <a:xfrm>
            <a:off x="0" y="-11502"/>
            <a:ext cx="12192000" cy="8128000"/>
          </a:xfrm>
          <a:prstGeom prst="rect">
            <a:avLst/>
          </a:prstGeom>
        </p:spPr>
      </p:pic>
      <p:sp>
        <p:nvSpPr>
          <p:cNvPr id="4" name="Rectangle 3">
            <a:extLst>
              <a:ext uri="{FF2B5EF4-FFF2-40B4-BE49-F238E27FC236}">
                <a16:creationId xmlns:a16="http://schemas.microsoft.com/office/drawing/2014/main" id="{35642C76-6B9A-4A21-81C3-1E4CF4F44182}"/>
              </a:ext>
            </a:extLst>
          </p:cNvPr>
          <p:cNvSpPr/>
          <p:nvPr/>
        </p:nvSpPr>
        <p:spPr>
          <a:xfrm>
            <a:off x="1530350" y="3518498"/>
            <a:ext cx="9131300" cy="2231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BCA25F1-7DD1-4428-9933-D0DDECA363C4}"/>
              </a:ext>
            </a:extLst>
          </p:cNvPr>
          <p:cNvSpPr txBox="1">
            <a:spLocks/>
          </p:cNvSpPr>
          <p:nvPr/>
        </p:nvSpPr>
        <p:spPr>
          <a:xfrm>
            <a:off x="2784455" y="3710086"/>
            <a:ext cx="6623090" cy="1876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solidFill>
                  <a:srgbClr val="FFFFFF"/>
                </a:solidFill>
                <a:latin typeface="Bahnschrift" panose="020B0502040204020203" pitchFamily="34" charset="0"/>
              </a:rPr>
              <a:t>THANK YOU!</a:t>
            </a:r>
          </a:p>
        </p:txBody>
      </p:sp>
    </p:spTree>
    <p:extLst>
      <p:ext uri="{BB962C8B-B14F-4D97-AF65-F5344CB8AC3E}">
        <p14:creationId xmlns:p14="http://schemas.microsoft.com/office/powerpoint/2010/main" val="9831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CD37B7-07AB-43CF-B8E0-51D0A2C44DE1}"/>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45000"/>
                    </a14:imgEffect>
                    <a14:imgEffect>
                      <a14:brightnessContrast bright="7000"/>
                    </a14:imgEffect>
                  </a14:imgLayer>
                </a14:imgProps>
              </a:ext>
            </a:extLst>
          </a:blip>
          <a:stretch>
            <a:fillRect/>
          </a:stretch>
        </p:blipFill>
        <p:spPr>
          <a:xfrm>
            <a:off x="0" y="-11502"/>
            <a:ext cx="12192000" cy="8128000"/>
          </a:xfrm>
          <a:prstGeom prst="rect">
            <a:avLst/>
          </a:prstGeom>
        </p:spPr>
      </p:pic>
      <p:sp>
        <p:nvSpPr>
          <p:cNvPr id="4" name="Rectangle 3">
            <a:extLst>
              <a:ext uri="{FF2B5EF4-FFF2-40B4-BE49-F238E27FC236}">
                <a16:creationId xmlns:a16="http://schemas.microsoft.com/office/drawing/2014/main" id="{35642C76-6B9A-4A21-81C3-1E4CF4F44182}"/>
              </a:ext>
            </a:extLst>
          </p:cNvPr>
          <p:cNvSpPr/>
          <p:nvPr/>
        </p:nvSpPr>
        <p:spPr>
          <a:xfrm>
            <a:off x="1530350" y="3518498"/>
            <a:ext cx="9131300" cy="2231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BCA25F1-7DD1-4428-9933-D0DDECA363C4}"/>
              </a:ext>
            </a:extLst>
          </p:cNvPr>
          <p:cNvSpPr txBox="1">
            <a:spLocks/>
          </p:cNvSpPr>
          <p:nvPr/>
        </p:nvSpPr>
        <p:spPr>
          <a:xfrm>
            <a:off x="2784455" y="3710086"/>
            <a:ext cx="6623090" cy="1876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solidFill>
                  <a:srgbClr val="FFFFFF"/>
                </a:solidFill>
                <a:latin typeface="Bahnschrift" panose="020B0502040204020203" pitchFamily="34" charset="0"/>
              </a:rPr>
              <a:t>QUESTIONS?</a:t>
            </a:r>
          </a:p>
        </p:txBody>
      </p:sp>
    </p:spTree>
    <p:extLst>
      <p:ext uri="{BB962C8B-B14F-4D97-AF65-F5344CB8AC3E}">
        <p14:creationId xmlns:p14="http://schemas.microsoft.com/office/powerpoint/2010/main" val="18480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48DC82-7EAB-4748-8364-090B8FCB7304}"/>
              </a:ext>
            </a:extLst>
          </p:cNvPr>
          <p:cNvSpPr txBox="1">
            <a:spLocks/>
          </p:cNvSpPr>
          <p:nvPr/>
        </p:nvSpPr>
        <p:spPr>
          <a:xfrm>
            <a:off x="355108" y="650391"/>
            <a:ext cx="6705600" cy="133715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Bahnschrift SemiBold" panose="020B0502040204020203" pitchFamily="34" charset="0"/>
              </a:rPr>
              <a:t>INEXPERIENCED</a:t>
            </a:r>
            <a:r>
              <a:rPr lang="en-US" sz="6000" dirty="0">
                <a:solidFill>
                  <a:schemeClr val="accent4"/>
                </a:solidFill>
                <a:latin typeface="Bahnschrift SemiBold" panose="020B0502040204020203" pitchFamily="34" charset="0"/>
              </a:rPr>
              <a:t> TRADERS</a:t>
            </a:r>
          </a:p>
        </p:txBody>
      </p:sp>
      <p:sp>
        <p:nvSpPr>
          <p:cNvPr id="5" name="Rectangle 4">
            <a:extLst>
              <a:ext uri="{FF2B5EF4-FFF2-40B4-BE49-F238E27FC236}">
                <a16:creationId xmlns:a16="http://schemas.microsoft.com/office/drawing/2014/main" id="{96F22B1F-A4E5-4C49-AA00-3AD7EBAD602C}"/>
              </a:ext>
            </a:extLst>
          </p:cNvPr>
          <p:cNvSpPr/>
          <p:nvPr/>
        </p:nvSpPr>
        <p:spPr>
          <a:xfrm flipV="1">
            <a:off x="467866" y="4618536"/>
            <a:ext cx="6186934" cy="67235"/>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64BDE63-86C8-4D5B-940C-82E3E3B2D52F}"/>
              </a:ext>
            </a:extLst>
          </p:cNvPr>
          <p:cNvSpPr/>
          <p:nvPr/>
        </p:nvSpPr>
        <p:spPr>
          <a:xfrm>
            <a:off x="438832" y="2961057"/>
            <a:ext cx="1337154" cy="13371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7" name="Oval 6">
            <a:extLst>
              <a:ext uri="{FF2B5EF4-FFF2-40B4-BE49-F238E27FC236}">
                <a16:creationId xmlns:a16="http://schemas.microsoft.com/office/drawing/2014/main" id="{978459BC-DFE4-414B-B5D3-2E4A948C2BD2}"/>
              </a:ext>
            </a:extLst>
          </p:cNvPr>
          <p:cNvSpPr/>
          <p:nvPr/>
        </p:nvSpPr>
        <p:spPr>
          <a:xfrm>
            <a:off x="467866" y="5040338"/>
            <a:ext cx="1307854" cy="1307854"/>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8" name="TextBox 7">
            <a:extLst>
              <a:ext uri="{FF2B5EF4-FFF2-40B4-BE49-F238E27FC236}">
                <a16:creationId xmlns:a16="http://schemas.microsoft.com/office/drawing/2014/main" id="{3F9FB56C-6E84-434B-9230-0A8FC35C04AE}"/>
              </a:ext>
            </a:extLst>
          </p:cNvPr>
          <p:cNvSpPr txBox="1"/>
          <p:nvPr/>
        </p:nvSpPr>
        <p:spPr>
          <a:xfrm>
            <a:off x="1963997" y="3524940"/>
            <a:ext cx="4132003" cy="1015663"/>
          </a:xfrm>
          <a:prstGeom prst="rect">
            <a:avLst/>
          </a:prstGeom>
          <a:noFill/>
        </p:spPr>
        <p:txBody>
          <a:bodyPr wrap="square" rtlCol="0">
            <a:spAutoFit/>
          </a:bodyPr>
          <a:lstStyle/>
          <a:p>
            <a:r>
              <a:rPr lang="en-US" sz="2000" dirty="0">
                <a:solidFill>
                  <a:srgbClr val="4C453F"/>
                </a:solidFill>
                <a:latin typeface="Raleway" panose="020B0503030101060003" pitchFamily="34" charset="0"/>
              </a:rPr>
              <a:t>Financial ratios and terminologies does not explain recommended trading decisions</a:t>
            </a:r>
            <a:endParaRPr lang="en-US" dirty="0">
              <a:solidFill>
                <a:srgbClr val="4C453F"/>
              </a:solidFill>
              <a:latin typeface="Raleway" panose="020B0503030101060003" pitchFamily="34" charset="0"/>
            </a:endParaRPr>
          </a:p>
        </p:txBody>
      </p:sp>
      <p:sp>
        <p:nvSpPr>
          <p:cNvPr id="9" name="TextBox 8">
            <a:extLst>
              <a:ext uri="{FF2B5EF4-FFF2-40B4-BE49-F238E27FC236}">
                <a16:creationId xmlns:a16="http://schemas.microsoft.com/office/drawing/2014/main" id="{98679DE0-B535-454D-9742-C3C0F276253C}"/>
              </a:ext>
            </a:extLst>
          </p:cNvPr>
          <p:cNvSpPr txBox="1"/>
          <p:nvPr/>
        </p:nvSpPr>
        <p:spPr>
          <a:xfrm>
            <a:off x="1947539" y="5556703"/>
            <a:ext cx="4707261" cy="1015663"/>
          </a:xfrm>
          <a:prstGeom prst="rect">
            <a:avLst/>
          </a:prstGeom>
          <a:noFill/>
        </p:spPr>
        <p:txBody>
          <a:bodyPr wrap="square" rtlCol="0">
            <a:spAutoFit/>
          </a:bodyPr>
          <a:lstStyle/>
          <a:p>
            <a:r>
              <a:rPr lang="en-US" sz="2000" dirty="0">
                <a:latin typeface="Raleway" panose="020B0503030101060003" pitchFamily="34" charset="0"/>
              </a:rPr>
              <a:t>An inexperienced trader may not know how to navigate within the application to extract relevant information </a:t>
            </a:r>
            <a:endParaRPr lang="en-US" dirty="0">
              <a:latin typeface="Raleway" panose="020B0503030101060003" pitchFamily="34" charset="0"/>
            </a:endParaRPr>
          </a:p>
        </p:txBody>
      </p:sp>
      <p:pic>
        <p:nvPicPr>
          <p:cNvPr id="10" name="Content Placeholder 15" descr="A close up of a sign&#10;&#10;Description generated with high confidence">
            <a:extLst>
              <a:ext uri="{FF2B5EF4-FFF2-40B4-BE49-F238E27FC236}">
                <a16:creationId xmlns:a16="http://schemas.microsoft.com/office/drawing/2014/main" id="{C66DEC66-F743-4B2F-BA33-E325BB3E3D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700" y="3202919"/>
            <a:ext cx="853429" cy="853429"/>
          </a:xfrm>
        </p:spPr>
      </p:pic>
      <p:sp>
        <p:nvSpPr>
          <p:cNvPr id="11" name="TextBox 10">
            <a:extLst>
              <a:ext uri="{FF2B5EF4-FFF2-40B4-BE49-F238E27FC236}">
                <a16:creationId xmlns:a16="http://schemas.microsoft.com/office/drawing/2014/main" id="{579E0709-F00C-40A2-81C0-BAA79A311091}"/>
              </a:ext>
            </a:extLst>
          </p:cNvPr>
          <p:cNvSpPr txBox="1"/>
          <p:nvPr/>
        </p:nvSpPr>
        <p:spPr>
          <a:xfrm>
            <a:off x="1963997" y="3001721"/>
            <a:ext cx="3916850" cy="523220"/>
          </a:xfrm>
          <a:prstGeom prst="rect">
            <a:avLst/>
          </a:prstGeom>
          <a:noFill/>
        </p:spPr>
        <p:txBody>
          <a:bodyPr wrap="square" rtlCol="0">
            <a:spAutoFit/>
          </a:bodyPr>
          <a:lstStyle/>
          <a:p>
            <a:r>
              <a:rPr lang="en-US" sz="2800" b="1" dirty="0">
                <a:latin typeface="Raleway" panose="020B0503030101060003" pitchFamily="34" charset="0"/>
              </a:rPr>
              <a:t>Difficult Jargons Used</a:t>
            </a:r>
            <a:endParaRPr lang="en-US" sz="2400" b="1" dirty="0">
              <a:latin typeface="Raleway" panose="020B0503030101060003" pitchFamily="34" charset="0"/>
            </a:endParaRPr>
          </a:p>
        </p:txBody>
      </p:sp>
      <p:sp>
        <p:nvSpPr>
          <p:cNvPr id="12" name="TextBox 11">
            <a:extLst>
              <a:ext uri="{FF2B5EF4-FFF2-40B4-BE49-F238E27FC236}">
                <a16:creationId xmlns:a16="http://schemas.microsoft.com/office/drawing/2014/main" id="{DAF5F015-734D-4C3F-90B7-0C74D2698D69}"/>
              </a:ext>
            </a:extLst>
          </p:cNvPr>
          <p:cNvSpPr txBox="1"/>
          <p:nvPr/>
        </p:nvSpPr>
        <p:spPr>
          <a:xfrm>
            <a:off x="1963996" y="5097161"/>
            <a:ext cx="5153979" cy="523220"/>
          </a:xfrm>
          <a:prstGeom prst="rect">
            <a:avLst/>
          </a:prstGeom>
          <a:noFill/>
        </p:spPr>
        <p:txBody>
          <a:bodyPr wrap="square" rtlCol="0">
            <a:spAutoFit/>
          </a:bodyPr>
          <a:lstStyle/>
          <a:p>
            <a:r>
              <a:rPr lang="en-US" sz="2800" b="1" dirty="0">
                <a:latin typeface="Raleway" panose="020B0503030101060003" pitchFamily="34" charset="0"/>
              </a:rPr>
              <a:t>Confusing Application Design</a:t>
            </a:r>
            <a:endParaRPr lang="en-US" sz="2400" b="1" dirty="0">
              <a:latin typeface="Raleway" panose="020B0503030101060003" pitchFamily="34" charset="0"/>
            </a:endParaRPr>
          </a:p>
        </p:txBody>
      </p:sp>
      <p:pic>
        <p:nvPicPr>
          <p:cNvPr id="13" name="Picture 12">
            <a:extLst>
              <a:ext uri="{FF2B5EF4-FFF2-40B4-BE49-F238E27FC236}">
                <a16:creationId xmlns:a16="http://schemas.microsoft.com/office/drawing/2014/main" id="{10B0B49F-3227-4ECD-9284-9C79E8044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31" y="5232375"/>
            <a:ext cx="802269" cy="802269"/>
          </a:xfrm>
          <a:prstGeom prst="rect">
            <a:avLst/>
          </a:prstGeom>
        </p:spPr>
      </p:pic>
      <p:pic>
        <p:nvPicPr>
          <p:cNvPr id="3" name="Picture 2">
            <a:extLst>
              <a:ext uri="{FF2B5EF4-FFF2-40B4-BE49-F238E27FC236}">
                <a16:creationId xmlns:a16="http://schemas.microsoft.com/office/drawing/2014/main" id="{4E26AB40-DACD-434A-897A-D76EBF5C4957}"/>
              </a:ext>
            </a:extLst>
          </p:cNvPr>
          <p:cNvPicPr>
            <a:picLocks noChangeAspect="1"/>
          </p:cNvPicPr>
          <p:nvPr/>
        </p:nvPicPr>
        <p:blipFill rotWithShape="1">
          <a:blip r:embed="rId5">
            <a:extLst>
              <a:ext uri="{28A0092B-C50C-407E-A947-70E740481C1C}">
                <a14:useLocalDpi xmlns:a14="http://schemas.microsoft.com/office/drawing/2010/main" val="0"/>
              </a:ext>
            </a:extLst>
          </a:blip>
          <a:srcRect t="2781" b="7158"/>
          <a:stretch/>
        </p:blipFill>
        <p:spPr>
          <a:xfrm>
            <a:off x="7760375" y="395957"/>
            <a:ext cx="3855749" cy="6176409"/>
          </a:xfrm>
          <a:prstGeom prst="rect">
            <a:avLst/>
          </a:prstGeom>
        </p:spPr>
      </p:pic>
    </p:spTree>
    <p:extLst>
      <p:ext uri="{BB962C8B-B14F-4D97-AF65-F5344CB8AC3E}">
        <p14:creationId xmlns:p14="http://schemas.microsoft.com/office/powerpoint/2010/main" val="261077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0" y="18255"/>
            <a:ext cx="12192000" cy="1325563"/>
          </a:xfrm>
        </p:spPr>
        <p:txBody>
          <a:bodyPr>
            <a:normAutofit/>
          </a:bodyPr>
          <a:lstStyle/>
          <a:p>
            <a:pPr algn="ctr"/>
            <a:r>
              <a:rPr lang="en-US" sz="5400" dirty="0">
                <a:latin typeface="Bahnschrift SemiBold" panose="020B0502040204020203" pitchFamily="34" charset="0"/>
              </a:rPr>
              <a:t>PORTFOLIO OPTIMISER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1C1F594-FF5E-48B0-9043-F097D8FEB9A6}"/>
                  </a:ext>
                </a:extLst>
              </p:cNvPr>
              <p:cNvSpPr txBox="1"/>
              <p:nvPr/>
            </p:nvSpPr>
            <p:spPr>
              <a:xfrm>
                <a:off x="467360" y="2312070"/>
                <a:ext cx="9237748" cy="104336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SG" sz="2800" i="1" smtClean="0">
                              <a:latin typeface="Cambria Math" panose="02040503050406030204" pitchFamily="18" charset="0"/>
                            </a:rPr>
                          </m:ctrlPr>
                        </m:sSubPr>
                        <m:e>
                          <m:r>
                            <a:rPr lang="en-SG" sz="2800" b="0" i="1" smtClean="0">
                              <a:latin typeface="Cambria Math" panose="02040503050406030204" pitchFamily="18" charset="0"/>
                            </a:rPr>
                            <m:t>𝑅</m:t>
                          </m:r>
                        </m:e>
                        <m:sub>
                          <m:r>
                            <a:rPr lang="en-SG" sz="2800" b="0" i="1" smtClean="0">
                              <a:latin typeface="Cambria Math" panose="02040503050406030204" pitchFamily="18" charset="0"/>
                            </a:rPr>
                            <m:t>𝑝𝑜𝑟𝑡𝑓𝑜𝑙𝑖𝑜</m:t>
                          </m:r>
                        </m:sub>
                      </m:sSub>
                      <m:r>
                        <a:rPr lang="en-SG" sz="2800" b="0" i="1" smtClean="0">
                          <a:latin typeface="Cambria Math" panose="02040503050406030204" pitchFamily="18" charset="0"/>
                        </a:rPr>
                        <m:t>= </m:t>
                      </m:r>
                      <m:sSub>
                        <m:sSubPr>
                          <m:ctrlPr>
                            <a:rPr lang="en-SG" sz="2800" b="0" i="1" smtClean="0">
                              <a:latin typeface="Cambria Math" panose="02040503050406030204" pitchFamily="18" charset="0"/>
                            </a:rPr>
                          </m:ctrlPr>
                        </m:sSubPr>
                        <m:e>
                          <m:r>
                            <a:rPr lang="en-SG" sz="2800" b="0" i="1" smtClean="0">
                              <a:latin typeface="Cambria Math" panose="02040503050406030204" pitchFamily="18" charset="0"/>
                            </a:rPr>
                            <m:t>𝑤</m:t>
                          </m:r>
                        </m:e>
                        <m:sub>
                          <m:r>
                            <a:rPr lang="en-SG" sz="2800" b="0" i="1" smtClean="0">
                              <a:latin typeface="Cambria Math" panose="02040503050406030204" pitchFamily="18" charset="0"/>
                            </a:rPr>
                            <m:t>1</m:t>
                          </m:r>
                        </m:sub>
                      </m:sSub>
                      <m:sSub>
                        <m:sSubPr>
                          <m:ctrlPr>
                            <a:rPr lang="en-SG" sz="2800" b="0" i="1" smtClean="0">
                              <a:latin typeface="Cambria Math" panose="02040503050406030204" pitchFamily="18" charset="0"/>
                            </a:rPr>
                          </m:ctrlPr>
                        </m:sSubPr>
                        <m:e>
                          <m:r>
                            <a:rPr lang="en-SG" sz="2800" b="0" i="1" smtClean="0">
                              <a:latin typeface="Cambria Math" panose="02040503050406030204" pitchFamily="18" charset="0"/>
                            </a:rPr>
                            <m:t>𝑅</m:t>
                          </m:r>
                        </m:e>
                        <m:sub>
                          <m:r>
                            <a:rPr lang="en-SG" sz="2800" b="0" i="1" smtClean="0">
                              <a:latin typeface="Cambria Math" panose="02040503050406030204" pitchFamily="18" charset="0"/>
                            </a:rPr>
                            <m:t>1</m:t>
                          </m:r>
                        </m:sub>
                      </m:sSub>
                      <m:r>
                        <a:rPr lang="en-SG" sz="2800" b="0" i="1" smtClean="0">
                          <a:latin typeface="Cambria Math" panose="02040503050406030204" pitchFamily="18" charset="0"/>
                        </a:rPr>
                        <m:t>+</m:t>
                      </m:r>
                      <m:sSub>
                        <m:sSubPr>
                          <m:ctrlPr>
                            <a:rPr lang="en-SG" sz="2800" i="1">
                              <a:latin typeface="Cambria Math" panose="02040503050406030204" pitchFamily="18" charset="0"/>
                            </a:rPr>
                          </m:ctrlPr>
                        </m:sSubPr>
                        <m:e>
                          <m:r>
                            <a:rPr lang="en-SG" sz="2800" i="1">
                              <a:latin typeface="Cambria Math" panose="02040503050406030204" pitchFamily="18" charset="0"/>
                            </a:rPr>
                            <m:t>𝑤</m:t>
                          </m:r>
                        </m:e>
                        <m:sub>
                          <m:r>
                            <a:rPr lang="en-SG" sz="2800" b="0" i="1" smtClean="0">
                              <a:latin typeface="Cambria Math" panose="02040503050406030204" pitchFamily="18" charset="0"/>
                            </a:rPr>
                            <m:t>2</m:t>
                          </m:r>
                        </m:sub>
                      </m:sSub>
                      <m:sSub>
                        <m:sSubPr>
                          <m:ctrlPr>
                            <a:rPr lang="en-SG" sz="2800" i="1">
                              <a:latin typeface="Cambria Math" panose="02040503050406030204" pitchFamily="18" charset="0"/>
                            </a:rPr>
                          </m:ctrlPr>
                        </m:sSubPr>
                        <m:e>
                          <m:r>
                            <a:rPr lang="en-SG" sz="2800" i="1">
                              <a:latin typeface="Cambria Math" panose="02040503050406030204" pitchFamily="18" charset="0"/>
                            </a:rPr>
                            <m:t>𝑅</m:t>
                          </m:r>
                        </m:e>
                        <m:sub>
                          <m:r>
                            <a:rPr lang="en-SG" sz="2800" b="0" i="1" smtClean="0">
                              <a:latin typeface="Cambria Math" panose="02040503050406030204" pitchFamily="18" charset="0"/>
                            </a:rPr>
                            <m:t>2</m:t>
                          </m:r>
                        </m:sub>
                      </m:sSub>
                      <m:r>
                        <a:rPr lang="en-SG" sz="2800" b="0" i="1" smtClean="0">
                          <a:latin typeface="Cambria Math" panose="02040503050406030204" pitchFamily="18" charset="0"/>
                        </a:rPr>
                        <m:t>+…= </m:t>
                      </m:r>
                      <m:nary>
                        <m:naryPr>
                          <m:chr m:val="∑"/>
                          <m:subHide m:val="on"/>
                          <m:supHide m:val="on"/>
                          <m:ctrlPr>
                            <a:rPr lang="en-SG" sz="2800" b="0" i="1" smtClean="0">
                              <a:latin typeface="Cambria Math" panose="02040503050406030204" pitchFamily="18" charset="0"/>
                            </a:rPr>
                          </m:ctrlPr>
                        </m:naryPr>
                        <m:sub/>
                        <m:sup/>
                        <m:e>
                          <m:sSub>
                            <m:sSubPr>
                              <m:ctrlPr>
                                <a:rPr lang="en-SG" sz="2800" i="1">
                                  <a:latin typeface="Cambria Math" panose="02040503050406030204" pitchFamily="18" charset="0"/>
                                </a:rPr>
                              </m:ctrlPr>
                            </m:sSubPr>
                            <m:e>
                              <m:r>
                                <a:rPr lang="en-SG" sz="2800" i="1">
                                  <a:latin typeface="Cambria Math" panose="02040503050406030204" pitchFamily="18" charset="0"/>
                                </a:rPr>
                                <m:t>𝑤</m:t>
                              </m:r>
                            </m:e>
                            <m:sub>
                              <m:r>
                                <a:rPr lang="en-SG" sz="2800" b="0" i="1" smtClean="0">
                                  <a:latin typeface="Cambria Math" panose="02040503050406030204" pitchFamily="18" charset="0"/>
                                </a:rPr>
                                <m:t>𝑖</m:t>
                              </m:r>
                            </m:sub>
                          </m:sSub>
                          <m:sSub>
                            <m:sSubPr>
                              <m:ctrlPr>
                                <a:rPr lang="en-SG" sz="2800" i="1">
                                  <a:latin typeface="Cambria Math" panose="02040503050406030204" pitchFamily="18" charset="0"/>
                                </a:rPr>
                              </m:ctrlPr>
                            </m:sSubPr>
                            <m:e>
                              <m:r>
                                <a:rPr lang="en-SG" sz="2800" i="1">
                                  <a:latin typeface="Cambria Math" panose="02040503050406030204" pitchFamily="18" charset="0"/>
                                </a:rPr>
                                <m:t>𝑅</m:t>
                              </m:r>
                            </m:e>
                            <m:sub>
                              <m:r>
                                <a:rPr lang="en-SG" sz="2800" b="0" i="1" smtClean="0">
                                  <a:latin typeface="Cambria Math" panose="02040503050406030204" pitchFamily="18" charset="0"/>
                                </a:rPr>
                                <m:t>𝑖</m:t>
                              </m:r>
                            </m:sub>
                          </m:sSub>
                        </m:e>
                      </m:nary>
                    </m:oMath>
                  </m:oMathPara>
                </a14:m>
                <a:endParaRPr lang="en-SG" sz="2800" dirty="0">
                  <a:latin typeface="Bahnschrift SemiLight" panose="020B0502040204020203" pitchFamily="34" charset="0"/>
                </a:endParaRPr>
              </a:p>
            </p:txBody>
          </p:sp>
        </mc:Choice>
        <mc:Fallback xmlns="">
          <p:sp>
            <p:nvSpPr>
              <p:cNvPr id="2" name="TextBox 1">
                <a:extLst>
                  <a:ext uri="{FF2B5EF4-FFF2-40B4-BE49-F238E27FC236}">
                    <a16:creationId xmlns:a16="http://schemas.microsoft.com/office/drawing/2014/main" id="{41C1F594-FF5E-48B0-9043-F097D8FEB9A6}"/>
                  </a:ext>
                </a:extLst>
              </p:cNvPr>
              <p:cNvSpPr txBox="1">
                <a:spLocks noRot="1" noChangeAspect="1" noMove="1" noResize="1" noEditPoints="1" noAdjustHandles="1" noChangeArrowheads="1" noChangeShapeType="1" noTextEdit="1"/>
              </p:cNvSpPr>
              <p:nvPr/>
            </p:nvSpPr>
            <p:spPr>
              <a:xfrm>
                <a:off x="467360" y="2312070"/>
                <a:ext cx="9237748" cy="1043363"/>
              </a:xfrm>
              <a:prstGeom prst="rect">
                <a:avLst/>
              </a:prstGeom>
              <a:blipFill>
                <a:blip r:embed="rId3"/>
                <a:stretch>
                  <a:fillRect/>
                </a:stretch>
              </a:blipFill>
            </p:spPr>
            <p:txBody>
              <a:bodyPr/>
              <a:lstStyle/>
              <a:p>
                <a:r>
                  <a:rPr lang="en-SG">
                    <a:noFill/>
                  </a:rPr>
                  <a:t> </a:t>
                </a:r>
              </a:p>
            </p:txBody>
          </p:sp>
        </mc:Fallback>
      </mc:AlternateContent>
      <p:sp>
        <p:nvSpPr>
          <p:cNvPr id="5" name="TextBox 4">
            <a:extLst>
              <a:ext uri="{FF2B5EF4-FFF2-40B4-BE49-F238E27FC236}">
                <a16:creationId xmlns:a16="http://schemas.microsoft.com/office/drawing/2014/main" id="{C738B6D7-BF33-4AE6-97BD-89C3202838DF}"/>
              </a:ext>
            </a:extLst>
          </p:cNvPr>
          <p:cNvSpPr txBox="1"/>
          <p:nvPr/>
        </p:nvSpPr>
        <p:spPr>
          <a:xfrm>
            <a:off x="467360" y="1849620"/>
            <a:ext cx="6045200" cy="461665"/>
          </a:xfrm>
          <a:prstGeom prst="rect">
            <a:avLst/>
          </a:prstGeom>
          <a:noFill/>
        </p:spPr>
        <p:txBody>
          <a:bodyPr wrap="square" rtlCol="0">
            <a:spAutoFit/>
          </a:bodyPr>
          <a:lstStyle/>
          <a:p>
            <a:r>
              <a:rPr lang="en-SG" sz="2400" dirty="0">
                <a:latin typeface="Bahnschrift SemiBold" panose="020B0502040204020203" pitchFamily="34" charset="0"/>
              </a:rPr>
              <a:t>Portfolio Expected Return</a:t>
            </a:r>
          </a:p>
        </p:txBody>
      </p:sp>
      <p:sp>
        <p:nvSpPr>
          <p:cNvPr id="19" name="TextBox 18">
            <a:extLst>
              <a:ext uri="{FF2B5EF4-FFF2-40B4-BE49-F238E27FC236}">
                <a16:creationId xmlns:a16="http://schemas.microsoft.com/office/drawing/2014/main" id="{62CDC3A2-B44D-4CA6-BBAC-183FD6A3E146}"/>
              </a:ext>
            </a:extLst>
          </p:cNvPr>
          <p:cNvSpPr txBox="1"/>
          <p:nvPr/>
        </p:nvSpPr>
        <p:spPr>
          <a:xfrm>
            <a:off x="467360" y="3290294"/>
            <a:ext cx="6045200" cy="461665"/>
          </a:xfrm>
          <a:prstGeom prst="rect">
            <a:avLst/>
          </a:prstGeom>
          <a:noFill/>
        </p:spPr>
        <p:txBody>
          <a:bodyPr wrap="square" rtlCol="0">
            <a:spAutoFit/>
          </a:bodyPr>
          <a:lstStyle/>
          <a:p>
            <a:r>
              <a:rPr lang="en-SG" sz="2400" dirty="0">
                <a:latin typeface="Bahnschrift SemiBold" panose="020B0502040204020203" pitchFamily="34" charset="0"/>
              </a:rPr>
              <a:t>Portfolio Volatility</a:t>
            </a:r>
          </a:p>
        </p:txBody>
      </p:sp>
      <p:sp>
        <p:nvSpPr>
          <p:cNvPr id="21" name="TextBox 20">
            <a:extLst>
              <a:ext uri="{FF2B5EF4-FFF2-40B4-BE49-F238E27FC236}">
                <a16:creationId xmlns:a16="http://schemas.microsoft.com/office/drawing/2014/main" id="{A2D0B1A0-8E4A-4740-9964-67C123D9F329}"/>
              </a:ext>
            </a:extLst>
          </p:cNvPr>
          <p:cNvSpPr txBox="1"/>
          <p:nvPr/>
        </p:nvSpPr>
        <p:spPr>
          <a:xfrm>
            <a:off x="467360" y="4934085"/>
            <a:ext cx="6045200" cy="461665"/>
          </a:xfrm>
          <a:prstGeom prst="rect">
            <a:avLst/>
          </a:prstGeom>
          <a:noFill/>
        </p:spPr>
        <p:txBody>
          <a:bodyPr wrap="square" rtlCol="0">
            <a:spAutoFit/>
          </a:bodyPr>
          <a:lstStyle/>
          <a:p>
            <a:r>
              <a:rPr lang="en-SG" sz="2400" dirty="0">
                <a:latin typeface="Bahnschrift SemiBold" panose="020B0502040204020203" pitchFamily="34" charset="0"/>
              </a:rPr>
              <a:t>95% </a:t>
            </a:r>
            <a:r>
              <a:rPr lang="en-SG" sz="2400" dirty="0" err="1">
                <a:latin typeface="Bahnschrift SemiBold" panose="020B0502040204020203" pitchFamily="34" charset="0"/>
              </a:rPr>
              <a:t>VaR</a:t>
            </a:r>
            <a:endParaRPr lang="en-SG" sz="2400" dirty="0">
              <a:latin typeface="Bahnschrift SemiBold" panose="020B0502040204020203"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2E04308-EE5E-45AC-919D-E1DD52882CE2}"/>
                  </a:ext>
                </a:extLst>
              </p:cNvPr>
              <p:cNvSpPr txBox="1"/>
              <p:nvPr/>
            </p:nvSpPr>
            <p:spPr>
              <a:xfrm>
                <a:off x="467360" y="5454379"/>
                <a:ext cx="8544560" cy="51090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SG" sz="2800" b="0" i="1" smtClean="0">
                              <a:latin typeface="Cambria Math" panose="02040503050406030204" pitchFamily="18" charset="0"/>
                            </a:rPr>
                          </m:ctrlPr>
                        </m:sSubPr>
                        <m:e>
                          <m:r>
                            <a:rPr lang="en-SG" sz="2800" b="0" i="1" smtClean="0">
                              <a:latin typeface="Cambria Math" panose="02040503050406030204" pitchFamily="18" charset="0"/>
                            </a:rPr>
                            <m:t>𝑉𝑎𝑅</m:t>
                          </m:r>
                        </m:e>
                        <m:sub>
                          <m:r>
                            <a:rPr lang="en-SG" sz="2800" b="0" i="1" smtClean="0">
                              <a:latin typeface="Cambria Math" panose="02040503050406030204" pitchFamily="18" charset="0"/>
                            </a:rPr>
                            <m:t>95%</m:t>
                          </m:r>
                        </m:sub>
                      </m:sSub>
                      <m:r>
                        <a:rPr lang="en-SG" sz="2800" b="0" i="1" smtClean="0">
                          <a:latin typeface="Cambria Math" panose="02040503050406030204" pitchFamily="18" charset="0"/>
                        </a:rPr>
                        <m:t>=</m:t>
                      </m:r>
                      <m:sSub>
                        <m:sSubPr>
                          <m:ctrlPr>
                            <a:rPr lang="en-SG" sz="2800" i="1">
                              <a:latin typeface="Cambria Math" panose="02040503050406030204" pitchFamily="18" charset="0"/>
                            </a:rPr>
                          </m:ctrlPr>
                        </m:sSubPr>
                        <m:e>
                          <m:r>
                            <a:rPr lang="en-SG" sz="2800" i="1">
                              <a:latin typeface="Cambria Math" panose="02040503050406030204" pitchFamily="18" charset="0"/>
                            </a:rPr>
                            <m:t>𝑅</m:t>
                          </m:r>
                        </m:e>
                        <m:sub>
                          <m:r>
                            <a:rPr lang="en-SG" sz="2800" i="1">
                              <a:latin typeface="Cambria Math" panose="02040503050406030204" pitchFamily="18" charset="0"/>
                            </a:rPr>
                            <m:t>𝑝</m:t>
                          </m:r>
                        </m:sub>
                      </m:sSub>
                      <m:r>
                        <a:rPr lang="en-SG" sz="2800" b="0" i="1" smtClean="0">
                          <a:latin typeface="Cambria Math" panose="02040503050406030204" pitchFamily="18" charset="0"/>
                        </a:rPr>
                        <m:t> −1.65</m:t>
                      </m:r>
                      <m:sSubSup>
                        <m:sSubSupPr>
                          <m:ctrlPr>
                            <a:rPr lang="en-SG" sz="2800" i="1">
                              <a:latin typeface="Cambria Math" panose="02040503050406030204" pitchFamily="18" charset="0"/>
                            </a:rPr>
                          </m:ctrlPr>
                        </m:sSubSupPr>
                        <m:e>
                          <m:r>
                            <a:rPr lang="en-SG" sz="2800" i="1">
                              <a:latin typeface="Cambria Math" panose="02040503050406030204" pitchFamily="18" charset="0"/>
                              <a:ea typeface="Cambria Math" panose="02040503050406030204" pitchFamily="18" charset="0"/>
                            </a:rPr>
                            <m:t>𝜎</m:t>
                          </m:r>
                        </m:e>
                        <m:sub>
                          <m:r>
                            <a:rPr lang="en-SG" sz="2800" i="1">
                              <a:latin typeface="Cambria Math" panose="02040503050406030204" pitchFamily="18" charset="0"/>
                            </a:rPr>
                            <m:t>𝑝</m:t>
                          </m:r>
                        </m:sub>
                        <m:sup/>
                      </m:sSubSup>
                    </m:oMath>
                  </m:oMathPara>
                </a14:m>
                <a:endParaRPr lang="en-SG" sz="2800" dirty="0">
                  <a:latin typeface="Bahnschrift SemiLight" panose="020B0502040204020203" pitchFamily="34" charset="0"/>
                </a:endParaRPr>
              </a:p>
            </p:txBody>
          </p:sp>
        </mc:Choice>
        <mc:Fallback xmlns="">
          <p:sp>
            <p:nvSpPr>
              <p:cNvPr id="22" name="TextBox 21">
                <a:extLst>
                  <a:ext uri="{FF2B5EF4-FFF2-40B4-BE49-F238E27FC236}">
                    <a16:creationId xmlns:a16="http://schemas.microsoft.com/office/drawing/2014/main" id="{02E04308-EE5E-45AC-919D-E1DD52882CE2}"/>
                  </a:ext>
                </a:extLst>
              </p:cNvPr>
              <p:cNvSpPr txBox="1">
                <a:spLocks noRot="1" noChangeAspect="1" noMove="1" noResize="1" noEditPoints="1" noAdjustHandles="1" noChangeArrowheads="1" noChangeShapeType="1" noTextEdit="1"/>
              </p:cNvSpPr>
              <p:nvPr/>
            </p:nvSpPr>
            <p:spPr>
              <a:xfrm>
                <a:off x="467360" y="5454379"/>
                <a:ext cx="8544560" cy="510909"/>
              </a:xfrm>
              <a:prstGeom prst="rect">
                <a:avLst/>
              </a:prstGeom>
              <a:blipFill>
                <a:blip r:embed="rId4"/>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19E856-F47C-478D-9AFB-801401DFDEA0}"/>
                  </a:ext>
                </a:extLst>
              </p:cNvPr>
              <p:cNvSpPr txBox="1"/>
              <p:nvPr/>
            </p:nvSpPr>
            <p:spPr>
              <a:xfrm>
                <a:off x="467359" y="4026317"/>
                <a:ext cx="9237749" cy="505267"/>
              </a:xfrm>
              <a:prstGeom prst="rect">
                <a:avLst/>
              </a:prstGeom>
              <a:noFill/>
            </p:spPr>
            <p:txBody>
              <a:bodyPr wrap="square" lIns="0" tIns="0" rIns="0" bIns="0" rtlCol="0">
                <a:spAutoFit/>
              </a:bodyPr>
              <a:lstStyle/>
              <a:p>
                <a14:m>
                  <m:oMath xmlns:m="http://schemas.openxmlformats.org/officeDocument/2006/math">
                    <m:sSubSup>
                      <m:sSubSupPr>
                        <m:ctrlPr>
                          <a:rPr lang="en-SG" sz="2800" i="1" smtClean="0">
                            <a:latin typeface="Cambria Math" panose="02040503050406030204" pitchFamily="18" charset="0"/>
                          </a:rPr>
                        </m:ctrlPr>
                      </m:sSubSupPr>
                      <m:e>
                        <m:r>
                          <a:rPr lang="en-SG" sz="2800" i="1">
                            <a:latin typeface="Cambria Math" panose="02040503050406030204" pitchFamily="18" charset="0"/>
                            <a:ea typeface="Cambria Math" panose="02040503050406030204" pitchFamily="18" charset="0"/>
                          </a:rPr>
                          <m:t>𝜎</m:t>
                        </m:r>
                      </m:e>
                      <m:sub>
                        <m:r>
                          <a:rPr lang="en-SG" sz="2800" b="0" i="1" smtClean="0">
                            <a:latin typeface="Cambria Math" panose="02040503050406030204" pitchFamily="18" charset="0"/>
                          </a:rPr>
                          <m:t>𝑝𝑜𝑟𝑡𝑓𝑜𝑙𝑖𝑜</m:t>
                        </m:r>
                      </m:sub>
                      <m:sup>
                        <m:r>
                          <a:rPr lang="en-SG" sz="2800" i="1">
                            <a:latin typeface="Cambria Math" panose="02040503050406030204" pitchFamily="18" charset="0"/>
                          </a:rPr>
                          <m:t>2</m:t>
                        </m:r>
                      </m:sup>
                    </m:sSubSup>
                    <m:r>
                      <a:rPr lang="en-SG" sz="2800" b="0" i="1" smtClean="0">
                        <a:latin typeface="Cambria Math" panose="02040503050406030204" pitchFamily="18" charset="0"/>
                      </a:rPr>
                      <m:t>=</m:t>
                    </m:r>
                    <m:sSubSup>
                      <m:sSubSupPr>
                        <m:ctrlPr>
                          <a:rPr lang="en-SG" sz="2800" b="0" i="1" smtClean="0">
                            <a:latin typeface="Cambria Math" panose="02040503050406030204" pitchFamily="18" charset="0"/>
                          </a:rPr>
                        </m:ctrlPr>
                      </m:sSubSupPr>
                      <m:e>
                        <m:r>
                          <a:rPr lang="en-SG" sz="2800" i="1">
                            <a:latin typeface="Cambria Math" panose="02040503050406030204" pitchFamily="18" charset="0"/>
                            <a:ea typeface="Cambria Math" panose="02040503050406030204" pitchFamily="18" charset="0"/>
                          </a:rPr>
                          <m:t>𝛽</m:t>
                        </m:r>
                      </m:e>
                      <m:sub>
                        <m:r>
                          <a:rPr lang="en-SG" sz="2800" b="0" i="1" smtClean="0">
                            <a:latin typeface="Cambria Math" panose="02040503050406030204" pitchFamily="18" charset="0"/>
                          </a:rPr>
                          <m:t>𝑝𝑜𝑟𝑡𝑓𝑜𝑙𝑖𝑜</m:t>
                        </m:r>
                        <m:r>
                          <a:rPr lang="en-SG" sz="2800" i="1">
                            <a:latin typeface="Cambria Math" panose="02040503050406030204" pitchFamily="18" charset="0"/>
                          </a:rPr>
                          <m:t>,</m:t>
                        </m:r>
                        <m:sSub>
                          <m:sSubPr>
                            <m:ctrlPr>
                              <a:rPr lang="en-SG" sz="2800" i="1">
                                <a:latin typeface="Cambria Math" panose="02040503050406030204" pitchFamily="18" charset="0"/>
                              </a:rPr>
                            </m:ctrlPr>
                          </m:sSubPr>
                          <m:e>
                            <m:r>
                              <a:rPr lang="en-SG" sz="2800" i="1">
                                <a:latin typeface="Cambria Math" panose="02040503050406030204" pitchFamily="18" charset="0"/>
                              </a:rPr>
                              <m:t>𝑓</m:t>
                            </m:r>
                          </m:e>
                          <m:sub>
                            <m:r>
                              <a:rPr lang="en-SG" sz="2800" i="1">
                                <a:latin typeface="Cambria Math" panose="02040503050406030204" pitchFamily="18" charset="0"/>
                              </a:rPr>
                              <m:t>1</m:t>
                            </m:r>
                          </m:sub>
                        </m:sSub>
                      </m:sub>
                      <m:sup>
                        <m:r>
                          <a:rPr lang="en-SG" sz="2800" b="0" i="1" smtClean="0">
                            <a:latin typeface="Cambria Math" panose="02040503050406030204" pitchFamily="18" charset="0"/>
                          </a:rPr>
                          <m:t>2</m:t>
                        </m:r>
                      </m:sup>
                    </m:sSubSup>
                    <m:r>
                      <a:rPr lang="en-SG" sz="2800" b="0" i="1" smtClean="0">
                        <a:latin typeface="Cambria Math" panose="02040503050406030204" pitchFamily="18" charset="0"/>
                        <a:ea typeface="Cambria Math" panose="02040503050406030204" pitchFamily="18" charset="0"/>
                      </a:rPr>
                      <m:t>∙</m:t>
                    </m:r>
                    <m:sSubSup>
                      <m:sSubSupPr>
                        <m:ctrlPr>
                          <a:rPr lang="en-SG" sz="2800" b="0" i="1" smtClean="0">
                            <a:latin typeface="Cambria Math" panose="02040503050406030204" pitchFamily="18" charset="0"/>
                          </a:rPr>
                        </m:ctrlPr>
                      </m:sSubSupPr>
                      <m:e>
                        <m:r>
                          <a:rPr lang="en-SG" sz="2800" i="1">
                            <a:latin typeface="Cambria Math" panose="02040503050406030204" pitchFamily="18" charset="0"/>
                            <a:ea typeface="Cambria Math" panose="02040503050406030204" pitchFamily="18" charset="0"/>
                          </a:rPr>
                          <m:t>𝜎</m:t>
                        </m:r>
                      </m:e>
                      <m:sub>
                        <m:sSub>
                          <m:sSubPr>
                            <m:ctrlPr>
                              <a:rPr lang="en-SG" sz="2800" i="1">
                                <a:latin typeface="Cambria Math" panose="02040503050406030204" pitchFamily="18" charset="0"/>
                              </a:rPr>
                            </m:ctrlPr>
                          </m:sSubPr>
                          <m:e>
                            <m:r>
                              <a:rPr lang="en-SG" sz="2800" i="1">
                                <a:latin typeface="Cambria Math" panose="02040503050406030204" pitchFamily="18" charset="0"/>
                              </a:rPr>
                              <m:t>𝑓</m:t>
                            </m:r>
                          </m:e>
                          <m:sub>
                            <m:r>
                              <a:rPr lang="en-SG" sz="2800" i="1">
                                <a:latin typeface="Cambria Math" panose="02040503050406030204" pitchFamily="18" charset="0"/>
                              </a:rPr>
                              <m:t>1</m:t>
                            </m:r>
                          </m:sub>
                        </m:sSub>
                      </m:sub>
                      <m:sup>
                        <m:r>
                          <a:rPr lang="en-SG" sz="2800" b="0" i="1" smtClean="0">
                            <a:latin typeface="Cambria Math" panose="02040503050406030204" pitchFamily="18" charset="0"/>
                          </a:rPr>
                          <m:t>2</m:t>
                        </m:r>
                      </m:sup>
                    </m:sSubSup>
                  </m:oMath>
                </a14:m>
                <a:r>
                  <a:rPr lang="en-SG" sz="2800" dirty="0">
                    <a:latin typeface="Bahnschrift SemiLight" panose="020B0502040204020203" pitchFamily="34" charset="0"/>
                  </a:rPr>
                  <a:t> +</a:t>
                </a:r>
                <a14:m>
                  <m:oMath xmlns:m="http://schemas.openxmlformats.org/officeDocument/2006/math">
                    <m:sSubSup>
                      <m:sSubSupPr>
                        <m:ctrlPr>
                          <a:rPr lang="en-SG" sz="2800" i="1">
                            <a:latin typeface="Cambria Math" panose="02040503050406030204" pitchFamily="18" charset="0"/>
                          </a:rPr>
                        </m:ctrlPr>
                      </m:sSubSupPr>
                      <m:e>
                        <m:r>
                          <a:rPr lang="en-SG" sz="2800" i="1">
                            <a:latin typeface="Cambria Math" panose="02040503050406030204" pitchFamily="18" charset="0"/>
                            <a:ea typeface="Cambria Math" panose="02040503050406030204" pitchFamily="18" charset="0"/>
                          </a:rPr>
                          <m:t>𝛽</m:t>
                        </m:r>
                      </m:e>
                      <m:sub>
                        <m:r>
                          <a:rPr lang="en-SG" sz="2800" b="0" i="1" smtClean="0">
                            <a:latin typeface="Cambria Math" panose="02040503050406030204" pitchFamily="18" charset="0"/>
                          </a:rPr>
                          <m:t>𝑝𝑜𝑟𝑡𝑓𝑜𝑙𝑖𝑜</m:t>
                        </m:r>
                        <m:r>
                          <a:rPr lang="en-SG" sz="2800" i="1">
                            <a:latin typeface="Cambria Math" panose="02040503050406030204" pitchFamily="18" charset="0"/>
                          </a:rPr>
                          <m:t>,</m:t>
                        </m:r>
                        <m:sSub>
                          <m:sSubPr>
                            <m:ctrlPr>
                              <a:rPr lang="en-SG" sz="2800" i="1">
                                <a:latin typeface="Cambria Math" panose="02040503050406030204" pitchFamily="18" charset="0"/>
                              </a:rPr>
                            </m:ctrlPr>
                          </m:sSubPr>
                          <m:e>
                            <m:r>
                              <a:rPr lang="en-SG" sz="2800" i="1">
                                <a:latin typeface="Cambria Math" panose="02040503050406030204" pitchFamily="18" charset="0"/>
                              </a:rPr>
                              <m:t>𝑓</m:t>
                            </m:r>
                          </m:e>
                          <m:sub>
                            <m:r>
                              <a:rPr lang="en-SG" sz="2800" b="0" i="1" smtClean="0">
                                <a:latin typeface="Cambria Math" panose="02040503050406030204" pitchFamily="18" charset="0"/>
                              </a:rPr>
                              <m:t>2</m:t>
                            </m:r>
                          </m:sub>
                        </m:sSub>
                      </m:sub>
                      <m:sup>
                        <m:r>
                          <a:rPr lang="en-SG" sz="2800" i="1">
                            <a:latin typeface="Cambria Math" panose="02040503050406030204" pitchFamily="18" charset="0"/>
                          </a:rPr>
                          <m:t>2</m:t>
                        </m:r>
                      </m:sup>
                    </m:sSubSup>
                    <m:r>
                      <a:rPr lang="en-SG" sz="2800" i="1">
                        <a:latin typeface="Cambria Math" panose="02040503050406030204" pitchFamily="18" charset="0"/>
                        <a:ea typeface="Cambria Math" panose="02040503050406030204" pitchFamily="18" charset="0"/>
                      </a:rPr>
                      <m:t>∙</m:t>
                    </m:r>
                    <m:sSubSup>
                      <m:sSubSupPr>
                        <m:ctrlPr>
                          <a:rPr lang="en-SG" sz="2800" i="1">
                            <a:latin typeface="Cambria Math" panose="02040503050406030204" pitchFamily="18" charset="0"/>
                          </a:rPr>
                        </m:ctrlPr>
                      </m:sSubSupPr>
                      <m:e>
                        <m:r>
                          <a:rPr lang="en-SG" sz="2800" i="1">
                            <a:latin typeface="Cambria Math" panose="02040503050406030204" pitchFamily="18" charset="0"/>
                            <a:ea typeface="Cambria Math" panose="02040503050406030204" pitchFamily="18" charset="0"/>
                          </a:rPr>
                          <m:t>𝜎</m:t>
                        </m:r>
                      </m:e>
                      <m:sub>
                        <m:sSub>
                          <m:sSubPr>
                            <m:ctrlPr>
                              <a:rPr lang="en-SG" sz="2800" i="1" smtClean="0">
                                <a:latin typeface="Cambria Math" panose="02040503050406030204" pitchFamily="18" charset="0"/>
                              </a:rPr>
                            </m:ctrlPr>
                          </m:sSubPr>
                          <m:e>
                            <m:r>
                              <a:rPr lang="en-SG" sz="2800" i="1">
                                <a:latin typeface="Cambria Math" panose="02040503050406030204" pitchFamily="18" charset="0"/>
                              </a:rPr>
                              <m:t>𝑓</m:t>
                            </m:r>
                          </m:e>
                          <m:sub>
                            <m:r>
                              <a:rPr lang="en-SG" sz="2800" b="0" i="1" smtClean="0">
                                <a:latin typeface="Cambria Math" panose="02040503050406030204" pitchFamily="18" charset="0"/>
                              </a:rPr>
                              <m:t>2</m:t>
                            </m:r>
                          </m:sub>
                        </m:sSub>
                      </m:sub>
                      <m:sup>
                        <m:r>
                          <a:rPr lang="en-SG" sz="2800" i="1">
                            <a:latin typeface="Cambria Math" panose="02040503050406030204" pitchFamily="18" charset="0"/>
                          </a:rPr>
                          <m:t>2</m:t>
                        </m:r>
                      </m:sup>
                    </m:sSubSup>
                    <m:r>
                      <a:rPr lang="en-SG" sz="2800" b="0" i="1" smtClean="0">
                        <a:latin typeface="Cambria Math" panose="02040503050406030204" pitchFamily="18" charset="0"/>
                      </a:rPr>
                      <m:t>+… </m:t>
                    </m:r>
                  </m:oMath>
                </a14:m>
                <a:endParaRPr lang="en-SG" sz="2800" dirty="0">
                  <a:latin typeface="Bahnschrift SemiLight" panose="020B0502040204020203" pitchFamily="34" charset="0"/>
                </a:endParaRPr>
              </a:p>
            </p:txBody>
          </p:sp>
        </mc:Choice>
        <mc:Fallback xmlns="">
          <p:sp>
            <p:nvSpPr>
              <p:cNvPr id="9" name="TextBox 8">
                <a:extLst>
                  <a:ext uri="{FF2B5EF4-FFF2-40B4-BE49-F238E27FC236}">
                    <a16:creationId xmlns:a16="http://schemas.microsoft.com/office/drawing/2014/main" id="{BE19E856-F47C-478D-9AFB-801401DFDEA0}"/>
                  </a:ext>
                </a:extLst>
              </p:cNvPr>
              <p:cNvSpPr txBox="1">
                <a:spLocks noRot="1" noChangeAspect="1" noMove="1" noResize="1" noEditPoints="1" noAdjustHandles="1" noChangeArrowheads="1" noChangeShapeType="1" noTextEdit="1"/>
              </p:cNvSpPr>
              <p:nvPr/>
            </p:nvSpPr>
            <p:spPr>
              <a:xfrm>
                <a:off x="467359" y="4026317"/>
                <a:ext cx="9237749" cy="505267"/>
              </a:xfrm>
              <a:prstGeom prst="rect">
                <a:avLst/>
              </a:prstGeom>
              <a:blipFill>
                <a:blip r:embed="rId5"/>
                <a:stretch>
                  <a:fillRect t="-20482" b="-2891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DF0D9C1-59E6-495B-AD22-ED5A89B4BF1E}"/>
                  </a:ext>
                </a:extLst>
              </p:cNvPr>
              <p:cNvSpPr txBox="1"/>
              <p:nvPr/>
            </p:nvSpPr>
            <p:spPr>
              <a:xfrm>
                <a:off x="0" y="7646820"/>
                <a:ext cx="11430000" cy="431400"/>
              </a:xfrm>
              <a:prstGeom prst="rect">
                <a:avLst/>
              </a:prstGeom>
              <a:noFill/>
            </p:spPr>
            <p:txBody>
              <a:bodyPr wrap="square" lIns="0" tIns="0" rIns="0" bIns="0" rtlCol="0">
                <a:spAutoFit/>
              </a:bodyPr>
              <a:lstStyle/>
              <a:p>
                <a14:m>
                  <m:oMath xmlns:m="http://schemas.openxmlformats.org/officeDocument/2006/math">
                    <m:sSubSup>
                      <m:sSubSupPr>
                        <m:ctrlPr>
                          <a:rPr lang="en-SG" sz="2400" i="1" smtClean="0">
                            <a:latin typeface="Cambria Math" panose="02040503050406030204" pitchFamily="18" charset="0"/>
                          </a:rPr>
                        </m:ctrlPr>
                      </m:sSubSupPr>
                      <m:e>
                        <m:r>
                          <a:rPr lang="en-SG" sz="2400" i="1">
                            <a:latin typeface="Cambria Math" panose="02040503050406030204" pitchFamily="18" charset="0"/>
                            <a:ea typeface="Cambria Math" panose="02040503050406030204" pitchFamily="18" charset="0"/>
                          </a:rPr>
                          <m:t>𝜎</m:t>
                        </m:r>
                      </m:e>
                      <m:sub>
                        <m:r>
                          <a:rPr lang="en-SG" sz="2400" b="0" i="1" smtClean="0">
                            <a:latin typeface="Cambria Math" panose="02040503050406030204" pitchFamily="18" charset="0"/>
                          </a:rPr>
                          <m:t>𝑝</m:t>
                        </m:r>
                      </m:sub>
                      <m:sup>
                        <m:r>
                          <a:rPr lang="en-SG" sz="2400" i="1">
                            <a:latin typeface="Cambria Math" panose="02040503050406030204" pitchFamily="18" charset="0"/>
                          </a:rPr>
                          <m:t>2</m:t>
                        </m:r>
                      </m:sup>
                    </m:sSubSup>
                    <m:r>
                      <a:rPr lang="en-SG" sz="2400" b="0" i="1" smtClean="0">
                        <a:latin typeface="Cambria Math" panose="02040503050406030204" pitchFamily="18" charset="0"/>
                      </a:rPr>
                      <m:t>= </m:t>
                    </m:r>
                    <m:sSup>
                      <m:sSupPr>
                        <m:ctrlPr>
                          <a:rPr lang="en-SG" sz="2400" b="0" i="1" smtClean="0">
                            <a:latin typeface="Cambria Math" panose="02040503050406030204" pitchFamily="18" charset="0"/>
                          </a:rPr>
                        </m:ctrlPr>
                      </m:sSupPr>
                      <m:e>
                        <m:sSub>
                          <m:sSubPr>
                            <m:ctrlPr>
                              <a:rPr lang="en-SG" sz="2400" i="1">
                                <a:latin typeface="Cambria Math" panose="02040503050406030204" pitchFamily="18" charset="0"/>
                              </a:rPr>
                            </m:ctrlPr>
                          </m:sSubPr>
                          <m:e>
                            <m:r>
                              <a:rPr lang="en-SG" sz="2400" i="1">
                                <a:latin typeface="Cambria Math" panose="02040503050406030204" pitchFamily="18" charset="0"/>
                              </a:rPr>
                              <m:t>(</m:t>
                            </m:r>
                            <m:r>
                              <a:rPr lang="en-SG" sz="2400" i="1">
                                <a:latin typeface="Cambria Math" panose="02040503050406030204" pitchFamily="18" charset="0"/>
                              </a:rPr>
                              <m:t>𝑤</m:t>
                            </m:r>
                          </m:e>
                          <m:sub>
                            <m:r>
                              <a:rPr lang="en-SG" sz="2400" i="1">
                                <a:latin typeface="Cambria Math" panose="02040503050406030204" pitchFamily="18" charset="0"/>
                              </a:rPr>
                              <m:t>1,</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1</m:t>
                                </m:r>
                              </m:sub>
                            </m:sSub>
                          </m:sub>
                        </m:sSub>
                        <m:sSub>
                          <m:sSubPr>
                            <m:ctrlPr>
                              <a:rPr lang="en-SG" sz="2400" i="1">
                                <a:latin typeface="Cambria Math" panose="02040503050406030204" pitchFamily="18" charset="0"/>
                              </a:rPr>
                            </m:ctrlPr>
                          </m:sSubPr>
                          <m:e>
                            <m:r>
                              <a:rPr lang="en-SG" sz="2400" i="1">
                                <a:latin typeface="Cambria Math" panose="02040503050406030204" pitchFamily="18" charset="0"/>
                                <a:ea typeface="Cambria Math" panose="02040503050406030204" pitchFamily="18" charset="0"/>
                              </a:rPr>
                              <m:t>𝛽</m:t>
                            </m:r>
                          </m:e>
                          <m:sub>
                            <m:r>
                              <a:rPr lang="en-SG" sz="2400" i="1">
                                <a:latin typeface="Cambria Math" panose="02040503050406030204" pitchFamily="18" charset="0"/>
                              </a:rPr>
                              <m:t>1,</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1</m:t>
                                </m:r>
                              </m:sub>
                            </m:sSub>
                          </m:sub>
                        </m:sSub>
                        <m:r>
                          <a:rPr lang="en-SG" sz="2400" i="1">
                            <a:latin typeface="Cambria Math" panose="02040503050406030204" pitchFamily="18" charset="0"/>
                          </a:rPr>
                          <m:t>+</m:t>
                        </m:r>
                        <m:sSub>
                          <m:sSubPr>
                            <m:ctrlPr>
                              <a:rPr lang="en-SG" sz="2400" i="1">
                                <a:latin typeface="Cambria Math" panose="02040503050406030204" pitchFamily="18" charset="0"/>
                              </a:rPr>
                            </m:ctrlPr>
                          </m:sSubPr>
                          <m:e>
                            <m:r>
                              <a:rPr lang="en-SG" sz="2400" i="1">
                                <a:latin typeface="Cambria Math" panose="02040503050406030204" pitchFamily="18" charset="0"/>
                              </a:rPr>
                              <m:t>𝑤</m:t>
                            </m:r>
                          </m:e>
                          <m:sub>
                            <m:r>
                              <a:rPr lang="en-SG" sz="2400" i="1">
                                <a:latin typeface="Cambria Math" panose="02040503050406030204" pitchFamily="18" charset="0"/>
                              </a:rPr>
                              <m:t>2,</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1</m:t>
                                </m:r>
                              </m:sub>
                            </m:sSub>
                          </m:sub>
                        </m:sSub>
                        <m:sSub>
                          <m:sSubPr>
                            <m:ctrlPr>
                              <a:rPr lang="en-SG" sz="2400" i="1">
                                <a:latin typeface="Cambria Math" panose="02040503050406030204" pitchFamily="18" charset="0"/>
                              </a:rPr>
                            </m:ctrlPr>
                          </m:sSubPr>
                          <m:e>
                            <m:r>
                              <a:rPr lang="en-SG" sz="2400" i="1">
                                <a:latin typeface="Cambria Math" panose="02040503050406030204" pitchFamily="18" charset="0"/>
                                <a:ea typeface="Cambria Math" panose="02040503050406030204" pitchFamily="18" charset="0"/>
                              </a:rPr>
                              <m:t>𝛽</m:t>
                            </m:r>
                          </m:e>
                          <m:sub>
                            <m:r>
                              <a:rPr lang="en-SG" sz="2400" i="1">
                                <a:latin typeface="Cambria Math" panose="02040503050406030204" pitchFamily="18" charset="0"/>
                                <a:ea typeface="Cambria Math" panose="02040503050406030204" pitchFamily="18" charset="0"/>
                              </a:rPr>
                              <m:t>2</m:t>
                            </m:r>
                            <m:r>
                              <a:rPr lang="en-SG" sz="2400" i="1">
                                <a:latin typeface="Cambria Math" panose="02040503050406030204" pitchFamily="18" charset="0"/>
                              </a:rPr>
                              <m:t>,</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1</m:t>
                                </m:r>
                              </m:sub>
                            </m:sSub>
                          </m:sub>
                        </m:sSub>
                        <m:r>
                          <a:rPr lang="en-SG" sz="2400" i="1">
                            <a:latin typeface="Cambria Math" panose="02040503050406030204" pitchFamily="18" charset="0"/>
                          </a:rPr>
                          <m:t>+…)</m:t>
                        </m:r>
                      </m:e>
                      <m:sup>
                        <m:r>
                          <a:rPr lang="en-SG" sz="2400" b="0" i="1" smtClean="0">
                            <a:latin typeface="Cambria Math" panose="02040503050406030204" pitchFamily="18" charset="0"/>
                          </a:rPr>
                          <m:t>2</m:t>
                        </m:r>
                      </m:sup>
                    </m:sSup>
                    <m:sSubSup>
                      <m:sSubSupPr>
                        <m:ctrlPr>
                          <a:rPr lang="en-SG" sz="2400" b="0" i="1" smtClean="0">
                            <a:latin typeface="Cambria Math" panose="02040503050406030204" pitchFamily="18" charset="0"/>
                          </a:rPr>
                        </m:ctrlPr>
                      </m:sSubSupPr>
                      <m:e>
                        <m:r>
                          <a:rPr lang="en-SG" sz="2400" i="1">
                            <a:latin typeface="Cambria Math" panose="02040503050406030204" pitchFamily="18" charset="0"/>
                            <a:ea typeface="Cambria Math" panose="02040503050406030204" pitchFamily="18" charset="0"/>
                          </a:rPr>
                          <m:t>𝜎</m:t>
                        </m:r>
                      </m:e>
                      <m:sub>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1</m:t>
                            </m:r>
                          </m:sub>
                        </m:sSub>
                      </m:sub>
                      <m:sup>
                        <m:r>
                          <a:rPr lang="en-SG" sz="2400" b="0" i="1" smtClean="0">
                            <a:latin typeface="Cambria Math" panose="02040503050406030204" pitchFamily="18" charset="0"/>
                          </a:rPr>
                          <m:t>2</m:t>
                        </m:r>
                      </m:sup>
                    </m:sSubSup>
                  </m:oMath>
                </a14:m>
                <a:r>
                  <a:rPr lang="en-SG" sz="2400" dirty="0">
                    <a:latin typeface="Bahnschrift SemiLight" panose="020B0502040204020203" pitchFamily="34" charset="0"/>
                  </a:rPr>
                  <a:t> + </a:t>
                </a:r>
                <a14:m>
                  <m:oMath xmlns:m="http://schemas.openxmlformats.org/officeDocument/2006/math">
                    <m:sSup>
                      <m:sSupPr>
                        <m:ctrlPr>
                          <a:rPr lang="en-SG" sz="2400" i="1" smtClean="0">
                            <a:latin typeface="Cambria Math" panose="02040503050406030204" pitchFamily="18" charset="0"/>
                          </a:rPr>
                        </m:ctrlPr>
                      </m:sSupPr>
                      <m:e>
                        <m:sSub>
                          <m:sSubPr>
                            <m:ctrlPr>
                              <a:rPr lang="en-SG" sz="2400" i="1">
                                <a:latin typeface="Cambria Math" panose="02040503050406030204" pitchFamily="18" charset="0"/>
                              </a:rPr>
                            </m:ctrlPr>
                          </m:sSubPr>
                          <m:e>
                            <m:r>
                              <a:rPr lang="en-SG" sz="2400" i="1">
                                <a:latin typeface="Cambria Math" panose="02040503050406030204" pitchFamily="18" charset="0"/>
                              </a:rPr>
                              <m:t>(</m:t>
                            </m:r>
                            <m:r>
                              <a:rPr lang="en-SG" sz="2400" i="1">
                                <a:latin typeface="Cambria Math" panose="02040503050406030204" pitchFamily="18" charset="0"/>
                              </a:rPr>
                              <m:t>𝑤</m:t>
                            </m:r>
                          </m:e>
                          <m:sub>
                            <m:r>
                              <a:rPr lang="en-SG" sz="2400" i="1">
                                <a:latin typeface="Cambria Math" panose="02040503050406030204" pitchFamily="18" charset="0"/>
                              </a:rPr>
                              <m:t>1,</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2</m:t>
                                </m:r>
                              </m:sub>
                            </m:sSub>
                          </m:sub>
                        </m:sSub>
                        <m:sSub>
                          <m:sSubPr>
                            <m:ctrlPr>
                              <a:rPr lang="en-SG" sz="2400" i="1">
                                <a:latin typeface="Cambria Math" panose="02040503050406030204" pitchFamily="18" charset="0"/>
                              </a:rPr>
                            </m:ctrlPr>
                          </m:sSubPr>
                          <m:e>
                            <m:r>
                              <a:rPr lang="en-SG" sz="2400" i="1">
                                <a:latin typeface="Cambria Math" panose="02040503050406030204" pitchFamily="18" charset="0"/>
                                <a:ea typeface="Cambria Math" panose="02040503050406030204" pitchFamily="18" charset="0"/>
                              </a:rPr>
                              <m:t>𝛽</m:t>
                            </m:r>
                          </m:e>
                          <m:sub>
                            <m:r>
                              <a:rPr lang="en-SG" sz="2400" i="1">
                                <a:latin typeface="Cambria Math" panose="02040503050406030204" pitchFamily="18" charset="0"/>
                              </a:rPr>
                              <m:t>1,</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2</m:t>
                                </m:r>
                              </m:sub>
                            </m:sSub>
                          </m:sub>
                        </m:sSub>
                        <m:r>
                          <a:rPr lang="en-SG" sz="2400" i="1">
                            <a:latin typeface="Cambria Math" panose="02040503050406030204" pitchFamily="18" charset="0"/>
                          </a:rPr>
                          <m:t>+</m:t>
                        </m:r>
                        <m:sSub>
                          <m:sSubPr>
                            <m:ctrlPr>
                              <a:rPr lang="en-SG" sz="2400" i="1">
                                <a:latin typeface="Cambria Math" panose="02040503050406030204" pitchFamily="18" charset="0"/>
                              </a:rPr>
                            </m:ctrlPr>
                          </m:sSubPr>
                          <m:e>
                            <m:r>
                              <a:rPr lang="en-SG" sz="2400" i="1">
                                <a:latin typeface="Cambria Math" panose="02040503050406030204" pitchFamily="18" charset="0"/>
                              </a:rPr>
                              <m:t>𝑤</m:t>
                            </m:r>
                          </m:e>
                          <m:sub>
                            <m:r>
                              <a:rPr lang="en-SG" sz="2400" i="1">
                                <a:latin typeface="Cambria Math" panose="02040503050406030204" pitchFamily="18" charset="0"/>
                              </a:rPr>
                              <m:t>2,</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2</m:t>
                                </m:r>
                              </m:sub>
                            </m:sSub>
                          </m:sub>
                        </m:sSub>
                        <m:sSub>
                          <m:sSubPr>
                            <m:ctrlPr>
                              <a:rPr lang="en-SG" sz="2400" i="1">
                                <a:latin typeface="Cambria Math" panose="02040503050406030204" pitchFamily="18" charset="0"/>
                              </a:rPr>
                            </m:ctrlPr>
                          </m:sSubPr>
                          <m:e>
                            <m:r>
                              <a:rPr lang="en-SG" sz="2400" i="1">
                                <a:latin typeface="Cambria Math" panose="02040503050406030204" pitchFamily="18" charset="0"/>
                                <a:ea typeface="Cambria Math" panose="02040503050406030204" pitchFamily="18" charset="0"/>
                              </a:rPr>
                              <m:t>𝛽</m:t>
                            </m:r>
                          </m:e>
                          <m:sub>
                            <m:r>
                              <a:rPr lang="en-SG" sz="2400" i="1">
                                <a:latin typeface="Cambria Math" panose="02040503050406030204" pitchFamily="18" charset="0"/>
                                <a:ea typeface="Cambria Math" panose="02040503050406030204" pitchFamily="18" charset="0"/>
                              </a:rPr>
                              <m:t>2</m:t>
                            </m:r>
                            <m:r>
                              <a:rPr lang="en-SG" sz="2400" i="1">
                                <a:latin typeface="Cambria Math" panose="02040503050406030204" pitchFamily="18" charset="0"/>
                              </a:rPr>
                              <m:t>,</m:t>
                            </m:r>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i="1">
                                    <a:latin typeface="Cambria Math" panose="02040503050406030204" pitchFamily="18" charset="0"/>
                                  </a:rPr>
                                  <m:t>2</m:t>
                                </m:r>
                              </m:sub>
                            </m:sSub>
                          </m:sub>
                        </m:sSub>
                        <m:r>
                          <a:rPr lang="en-SG" sz="2400" i="1">
                            <a:latin typeface="Cambria Math" panose="02040503050406030204" pitchFamily="18" charset="0"/>
                          </a:rPr>
                          <m:t>+…)</m:t>
                        </m:r>
                      </m:e>
                      <m:sup>
                        <m:r>
                          <a:rPr lang="en-SG" sz="2400" b="0" i="1" smtClean="0">
                            <a:latin typeface="Cambria Math" panose="02040503050406030204" pitchFamily="18" charset="0"/>
                          </a:rPr>
                          <m:t>2</m:t>
                        </m:r>
                      </m:sup>
                    </m:sSup>
                    <m:sSubSup>
                      <m:sSubSupPr>
                        <m:ctrlPr>
                          <a:rPr lang="en-SG" sz="2400" i="1">
                            <a:latin typeface="Cambria Math" panose="02040503050406030204" pitchFamily="18" charset="0"/>
                          </a:rPr>
                        </m:ctrlPr>
                      </m:sSubSupPr>
                      <m:e>
                        <m:r>
                          <a:rPr lang="en-SG" sz="2400" i="1">
                            <a:latin typeface="Cambria Math" panose="02040503050406030204" pitchFamily="18" charset="0"/>
                            <a:ea typeface="Cambria Math" panose="02040503050406030204" pitchFamily="18" charset="0"/>
                          </a:rPr>
                          <m:t>𝜎</m:t>
                        </m:r>
                      </m:e>
                      <m:sub>
                        <m:sSub>
                          <m:sSubPr>
                            <m:ctrlPr>
                              <a:rPr lang="en-SG" sz="2400" i="1">
                                <a:latin typeface="Cambria Math" panose="02040503050406030204" pitchFamily="18" charset="0"/>
                              </a:rPr>
                            </m:ctrlPr>
                          </m:sSubPr>
                          <m:e>
                            <m:r>
                              <a:rPr lang="en-SG" sz="2400" i="1">
                                <a:latin typeface="Cambria Math" panose="02040503050406030204" pitchFamily="18" charset="0"/>
                              </a:rPr>
                              <m:t>𝑓</m:t>
                            </m:r>
                          </m:e>
                          <m:sub>
                            <m:r>
                              <a:rPr lang="en-SG" sz="2400" b="0" i="1" smtClean="0">
                                <a:latin typeface="Cambria Math" panose="02040503050406030204" pitchFamily="18" charset="0"/>
                              </a:rPr>
                              <m:t>2</m:t>
                            </m:r>
                          </m:sub>
                        </m:sSub>
                      </m:sub>
                      <m:sup>
                        <m:r>
                          <a:rPr lang="en-SG" sz="2400" i="1">
                            <a:latin typeface="Cambria Math" panose="02040503050406030204" pitchFamily="18" charset="0"/>
                          </a:rPr>
                          <m:t>2</m:t>
                        </m:r>
                      </m:sup>
                    </m:sSubSup>
                    <m:r>
                      <a:rPr lang="en-SG" sz="2400" b="0" i="1" smtClean="0">
                        <a:latin typeface="Cambria Math" panose="02040503050406030204" pitchFamily="18" charset="0"/>
                      </a:rPr>
                      <m:t>+…</m:t>
                    </m:r>
                  </m:oMath>
                </a14:m>
                <a:endParaRPr lang="en-SG" sz="2400" dirty="0">
                  <a:latin typeface="Bahnschrift SemiLight" panose="020B0502040204020203" pitchFamily="34" charset="0"/>
                </a:endParaRPr>
              </a:p>
            </p:txBody>
          </p:sp>
        </mc:Choice>
        <mc:Fallback xmlns="">
          <p:sp>
            <p:nvSpPr>
              <p:cNvPr id="12" name="TextBox 11">
                <a:extLst>
                  <a:ext uri="{FF2B5EF4-FFF2-40B4-BE49-F238E27FC236}">
                    <a16:creationId xmlns:a16="http://schemas.microsoft.com/office/drawing/2014/main" id="{7DF0D9C1-59E6-495B-AD22-ED5A89B4BF1E}"/>
                  </a:ext>
                </a:extLst>
              </p:cNvPr>
              <p:cNvSpPr txBox="1">
                <a:spLocks noRot="1" noChangeAspect="1" noMove="1" noResize="1" noEditPoints="1" noAdjustHandles="1" noChangeArrowheads="1" noChangeShapeType="1" noTextEdit="1"/>
              </p:cNvSpPr>
              <p:nvPr/>
            </p:nvSpPr>
            <p:spPr>
              <a:xfrm>
                <a:off x="0" y="7646820"/>
                <a:ext cx="11430000" cy="431400"/>
              </a:xfrm>
              <a:prstGeom prst="rect">
                <a:avLst/>
              </a:prstGeom>
              <a:blipFill>
                <a:blip r:embed="rId6"/>
                <a:stretch>
                  <a:fillRect t="-19718" b="-29577"/>
                </a:stretch>
              </a:blipFill>
            </p:spPr>
            <p:txBody>
              <a:bodyPr/>
              <a:lstStyle/>
              <a:p>
                <a:r>
                  <a:rPr lang="en-SG">
                    <a:noFill/>
                  </a:rPr>
                  <a:t> </a:t>
                </a:r>
              </a:p>
            </p:txBody>
          </p:sp>
        </mc:Fallback>
      </mc:AlternateContent>
    </p:spTree>
    <p:extLst>
      <p:ext uri="{BB962C8B-B14F-4D97-AF65-F5344CB8AC3E}">
        <p14:creationId xmlns:p14="http://schemas.microsoft.com/office/powerpoint/2010/main" val="85909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31C6312-9377-4C00-9A6A-7070E749A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827348"/>
            <a:ext cx="5294716" cy="3203302"/>
          </a:xfrm>
          <a:prstGeom prst="rect">
            <a:avLst/>
          </a:prstGeom>
        </p:spPr>
      </p:pic>
      <p:pic>
        <p:nvPicPr>
          <p:cNvPr id="12" name="Picture 11">
            <a:extLst>
              <a:ext uri="{FF2B5EF4-FFF2-40B4-BE49-F238E27FC236}">
                <a16:creationId xmlns:a16="http://schemas.microsoft.com/office/drawing/2014/main" id="{441EB418-BDD7-4ACA-82AB-EEB73FAE3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817" y="1827349"/>
            <a:ext cx="5294715" cy="3203301"/>
          </a:xfrm>
          <a:prstGeom prst="rect">
            <a:avLst/>
          </a:prstGeom>
        </p:spPr>
      </p:pic>
    </p:spTree>
    <p:extLst>
      <p:ext uri="{BB962C8B-B14F-4D97-AF65-F5344CB8AC3E}">
        <p14:creationId xmlns:p14="http://schemas.microsoft.com/office/powerpoint/2010/main" val="398968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C78220-C718-45CD-96A6-2D44397DB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840584"/>
            <a:ext cx="5294716" cy="3176829"/>
          </a:xfrm>
          <a:prstGeom prst="rect">
            <a:avLst/>
          </a:prstGeom>
        </p:spPr>
      </p:pic>
      <p:pic>
        <p:nvPicPr>
          <p:cNvPr id="4" name="Picture 3">
            <a:extLst>
              <a:ext uri="{FF2B5EF4-FFF2-40B4-BE49-F238E27FC236}">
                <a16:creationId xmlns:a16="http://schemas.microsoft.com/office/drawing/2014/main" id="{A29F5FFF-7254-4E7E-AFF7-B1457FBC14F9}"/>
              </a:ext>
            </a:extLst>
          </p:cNvPr>
          <p:cNvPicPr>
            <a:picLocks noChangeAspect="1"/>
          </p:cNvPicPr>
          <p:nvPr/>
        </p:nvPicPr>
        <p:blipFill rotWithShape="1">
          <a:blip r:embed="rId4">
            <a:extLst>
              <a:ext uri="{28A0092B-C50C-407E-A947-70E740481C1C}">
                <a14:useLocalDpi xmlns:a14="http://schemas.microsoft.com/office/drawing/2010/main" val="0"/>
              </a:ext>
            </a:extLst>
          </a:blip>
          <a:srcRect t="12233" r="1" b="3327"/>
          <a:stretch/>
        </p:blipFill>
        <p:spPr>
          <a:xfrm>
            <a:off x="6253817" y="2076552"/>
            <a:ext cx="5294715" cy="2704895"/>
          </a:xfrm>
          <a:prstGeom prst="rect">
            <a:avLst/>
          </a:prstGeom>
        </p:spPr>
      </p:pic>
      <p:sp>
        <p:nvSpPr>
          <p:cNvPr id="5" name="TextBox 4">
            <a:extLst>
              <a:ext uri="{FF2B5EF4-FFF2-40B4-BE49-F238E27FC236}">
                <a16:creationId xmlns:a16="http://schemas.microsoft.com/office/drawing/2014/main" id="{BDB8888E-F055-4A82-A6C2-6390B7F37431}"/>
              </a:ext>
            </a:extLst>
          </p:cNvPr>
          <p:cNvSpPr txBox="1"/>
          <p:nvPr/>
        </p:nvSpPr>
        <p:spPr>
          <a:xfrm>
            <a:off x="8377297" y="1727130"/>
            <a:ext cx="1246905" cy="276999"/>
          </a:xfrm>
          <a:prstGeom prst="rect">
            <a:avLst/>
          </a:prstGeom>
          <a:noFill/>
        </p:spPr>
        <p:txBody>
          <a:bodyPr wrap="square" rtlCol="0">
            <a:spAutoFit/>
          </a:bodyPr>
          <a:lstStyle/>
          <a:p>
            <a:pPr algn="ctr"/>
            <a:r>
              <a:rPr lang="en-SG" sz="1200" dirty="0" err="1"/>
              <a:t>ValueZ</a:t>
            </a:r>
            <a:endParaRPr lang="en-SG" sz="1200" dirty="0"/>
          </a:p>
        </p:txBody>
      </p:sp>
    </p:spTree>
    <p:extLst>
      <p:ext uri="{BB962C8B-B14F-4D97-AF65-F5344CB8AC3E}">
        <p14:creationId xmlns:p14="http://schemas.microsoft.com/office/powerpoint/2010/main" val="17229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8DAC2-6A8B-4741-A309-F5988C33A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812" y="643467"/>
            <a:ext cx="9208375" cy="5571066"/>
          </a:xfrm>
          <a:prstGeom prst="rect">
            <a:avLst/>
          </a:prstGeom>
        </p:spPr>
      </p:pic>
    </p:spTree>
    <p:extLst>
      <p:ext uri="{BB962C8B-B14F-4D97-AF65-F5344CB8AC3E}">
        <p14:creationId xmlns:p14="http://schemas.microsoft.com/office/powerpoint/2010/main" val="158122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48DC82-7EAB-4748-8364-090B8FCB7304}"/>
              </a:ext>
            </a:extLst>
          </p:cNvPr>
          <p:cNvSpPr txBox="1">
            <a:spLocks/>
          </p:cNvSpPr>
          <p:nvPr/>
        </p:nvSpPr>
        <p:spPr>
          <a:xfrm>
            <a:off x="355108" y="650391"/>
            <a:ext cx="6705600" cy="133715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Bahnschrift SemiBold" panose="020B0502040204020203" pitchFamily="34" charset="0"/>
              </a:rPr>
              <a:t>EXPERIENCED</a:t>
            </a:r>
            <a:r>
              <a:rPr lang="en-US" sz="6000" dirty="0">
                <a:solidFill>
                  <a:schemeClr val="accent4"/>
                </a:solidFill>
                <a:latin typeface="Bahnschrift SemiBold" panose="020B0502040204020203" pitchFamily="34" charset="0"/>
              </a:rPr>
              <a:t> TRADERS</a:t>
            </a:r>
          </a:p>
        </p:txBody>
      </p:sp>
      <p:sp>
        <p:nvSpPr>
          <p:cNvPr id="5" name="Rectangle 4">
            <a:extLst>
              <a:ext uri="{FF2B5EF4-FFF2-40B4-BE49-F238E27FC236}">
                <a16:creationId xmlns:a16="http://schemas.microsoft.com/office/drawing/2014/main" id="{96F22B1F-A4E5-4C49-AA00-3AD7EBAD602C}"/>
              </a:ext>
            </a:extLst>
          </p:cNvPr>
          <p:cNvSpPr/>
          <p:nvPr/>
        </p:nvSpPr>
        <p:spPr>
          <a:xfrm flipV="1">
            <a:off x="467866" y="4618536"/>
            <a:ext cx="6186934" cy="67235"/>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64BDE63-86C8-4D5B-940C-82E3E3B2D52F}"/>
              </a:ext>
            </a:extLst>
          </p:cNvPr>
          <p:cNvSpPr/>
          <p:nvPr/>
        </p:nvSpPr>
        <p:spPr>
          <a:xfrm>
            <a:off x="438832" y="2961057"/>
            <a:ext cx="1337154" cy="13371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7" name="Oval 6">
            <a:extLst>
              <a:ext uri="{FF2B5EF4-FFF2-40B4-BE49-F238E27FC236}">
                <a16:creationId xmlns:a16="http://schemas.microsoft.com/office/drawing/2014/main" id="{978459BC-DFE4-414B-B5D3-2E4A948C2BD2}"/>
              </a:ext>
            </a:extLst>
          </p:cNvPr>
          <p:cNvSpPr/>
          <p:nvPr/>
        </p:nvSpPr>
        <p:spPr>
          <a:xfrm>
            <a:off x="467866" y="5040338"/>
            <a:ext cx="1307854" cy="1307854"/>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8" name="TextBox 7">
            <a:extLst>
              <a:ext uri="{FF2B5EF4-FFF2-40B4-BE49-F238E27FC236}">
                <a16:creationId xmlns:a16="http://schemas.microsoft.com/office/drawing/2014/main" id="{3F9FB56C-6E84-434B-9230-0A8FC35C04AE}"/>
              </a:ext>
            </a:extLst>
          </p:cNvPr>
          <p:cNvSpPr txBox="1"/>
          <p:nvPr/>
        </p:nvSpPr>
        <p:spPr>
          <a:xfrm>
            <a:off x="1963996" y="5614931"/>
            <a:ext cx="5199739" cy="1015663"/>
          </a:xfrm>
          <a:prstGeom prst="rect">
            <a:avLst/>
          </a:prstGeom>
          <a:noFill/>
        </p:spPr>
        <p:txBody>
          <a:bodyPr wrap="square" rtlCol="0">
            <a:spAutoFit/>
          </a:bodyPr>
          <a:lstStyle/>
          <a:p>
            <a:r>
              <a:rPr lang="en-US" sz="2000" dirty="0">
                <a:solidFill>
                  <a:srgbClr val="4C453F"/>
                </a:solidFill>
                <a:latin typeface="Raleway" panose="020B0503030101060003" pitchFamily="34" charset="0"/>
              </a:rPr>
              <a:t>Does not dynamically compute key financial information and models portfolio characteristics e.g. expected returns</a:t>
            </a:r>
          </a:p>
        </p:txBody>
      </p:sp>
      <p:pic>
        <p:nvPicPr>
          <p:cNvPr id="10" name="Content Placeholder 15" descr="A close up of a sign&#10;&#10;Description generated with high confidence">
            <a:extLst>
              <a:ext uri="{FF2B5EF4-FFF2-40B4-BE49-F238E27FC236}">
                <a16:creationId xmlns:a16="http://schemas.microsoft.com/office/drawing/2014/main" id="{C66DEC66-F743-4B2F-BA33-E325BB3E3D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700" y="3202919"/>
            <a:ext cx="853429" cy="853429"/>
          </a:xfrm>
        </p:spPr>
      </p:pic>
      <p:sp>
        <p:nvSpPr>
          <p:cNvPr id="11" name="TextBox 10">
            <a:extLst>
              <a:ext uri="{FF2B5EF4-FFF2-40B4-BE49-F238E27FC236}">
                <a16:creationId xmlns:a16="http://schemas.microsoft.com/office/drawing/2014/main" id="{579E0709-F00C-40A2-81C0-BAA79A311091}"/>
              </a:ext>
            </a:extLst>
          </p:cNvPr>
          <p:cNvSpPr txBox="1"/>
          <p:nvPr/>
        </p:nvSpPr>
        <p:spPr>
          <a:xfrm>
            <a:off x="1963996" y="3001721"/>
            <a:ext cx="6383409" cy="523220"/>
          </a:xfrm>
          <a:prstGeom prst="rect">
            <a:avLst/>
          </a:prstGeom>
          <a:noFill/>
        </p:spPr>
        <p:txBody>
          <a:bodyPr wrap="square" rtlCol="0">
            <a:spAutoFit/>
          </a:bodyPr>
          <a:lstStyle/>
          <a:p>
            <a:r>
              <a:rPr lang="en-US" sz="2800" b="1" dirty="0">
                <a:latin typeface="Raleway" panose="020B0503030101060003" pitchFamily="34" charset="0"/>
              </a:rPr>
              <a:t>Inefficient Information Organization</a:t>
            </a:r>
            <a:endParaRPr lang="en-US" sz="2400" b="1" dirty="0">
              <a:latin typeface="Raleway" panose="020B0503030101060003" pitchFamily="34" charset="0"/>
            </a:endParaRPr>
          </a:p>
        </p:txBody>
      </p:sp>
      <p:sp>
        <p:nvSpPr>
          <p:cNvPr id="12" name="TextBox 11">
            <a:extLst>
              <a:ext uri="{FF2B5EF4-FFF2-40B4-BE49-F238E27FC236}">
                <a16:creationId xmlns:a16="http://schemas.microsoft.com/office/drawing/2014/main" id="{DAF5F015-734D-4C3F-90B7-0C74D2698D69}"/>
              </a:ext>
            </a:extLst>
          </p:cNvPr>
          <p:cNvSpPr txBox="1"/>
          <p:nvPr/>
        </p:nvSpPr>
        <p:spPr>
          <a:xfrm>
            <a:off x="1963996" y="5097161"/>
            <a:ext cx="5153979" cy="523220"/>
          </a:xfrm>
          <a:prstGeom prst="rect">
            <a:avLst/>
          </a:prstGeom>
          <a:noFill/>
        </p:spPr>
        <p:txBody>
          <a:bodyPr wrap="square" rtlCol="0">
            <a:spAutoFit/>
          </a:bodyPr>
          <a:lstStyle/>
          <a:p>
            <a:r>
              <a:rPr lang="en-US" sz="2800" b="1" dirty="0">
                <a:latin typeface="Raleway" panose="020B0503030101060003" pitchFamily="34" charset="0"/>
              </a:rPr>
              <a:t>Lack of Dynamicity</a:t>
            </a:r>
            <a:endParaRPr lang="en-US" sz="2400" b="1" dirty="0">
              <a:latin typeface="Raleway" panose="020B0503030101060003" pitchFamily="34" charset="0"/>
            </a:endParaRPr>
          </a:p>
        </p:txBody>
      </p:sp>
      <p:pic>
        <p:nvPicPr>
          <p:cNvPr id="13" name="Picture 12">
            <a:extLst>
              <a:ext uri="{FF2B5EF4-FFF2-40B4-BE49-F238E27FC236}">
                <a16:creationId xmlns:a16="http://schemas.microsoft.com/office/drawing/2014/main" id="{10B0B49F-3227-4ECD-9284-9C79E8044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31" y="5232375"/>
            <a:ext cx="802269" cy="802269"/>
          </a:xfrm>
          <a:prstGeom prst="rect">
            <a:avLst/>
          </a:prstGeom>
        </p:spPr>
      </p:pic>
      <p:sp>
        <p:nvSpPr>
          <p:cNvPr id="14" name="TextBox 13">
            <a:extLst>
              <a:ext uri="{FF2B5EF4-FFF2-40B4-BE49-F238E27FC236}">
                <a16:creationId xmlns:a16="http://schemas.microsoft.com/office/drawing/2014/main" id="{B6958540-6A40-4C2A-AECB-7F9CBE2B111F}"/>
              </a:ext>
            </a:extLst>
          </p:cNvPr>
          <p:cNvSpPr txBox="1"/>
          <p:nvPr/>
        </p:nvSpPr>
        <p:spPr>
          <a:xfrm>
            <a:off x="1963996" y="3535044"/>
            <a:ext cx="5424132" cy="1015663"/>
          </a:xfrm>
          <a:prstGeom prst="rect">
            <a:avLst/>
          </a:prstGeom>
          <a:noFill/>
        </p:spPr>
        <p:txBody>
          <a:bodyPr wrap="square" rtlCol="0">
            <a:spAutoFit/>
          </a:bodyPr>
          <a:lstStyle/>
          <a:p>
            <a:r>
              <a:rPr lang="en-US" sz="2000" dirty="0">
                <a:solidFill>
                  <a:srgbClr val="4C453F"/>
                </a:solidFill>
                <a:latin typeface="Raleway" panose="020B0503030101060003" pitchFamily="34" charset="0"/>
              </a:rPr>
              <a:t>Fundamental/technical information are not easily organized and interpreted to generate market insights</a:t>
            </a:r>
          </a:p>
        </p:txBody>
      </p:sp>
      <p:pic>
        <p:nvPicPr>
          <p:cNvPr id="15" name="Picture 14">
            <a:extLst>
              <a:ext uri="{FF2B5EF4-FFF2-40B4-BE49-F238E27FC236}">
                <a16:creationId xmlns:a16="http://schemas.microsoft.com/office/drawing/2014/main" id="{0AFB58AD-E505-4444-B311-249D9A03E145}"/>
              </a:ext>
            </a:extLst>
          </p:cNvPr>
          <p:cNvPicPr>
            <a:picLocks noChangeAspect="1"/>
          </p:cNvPicPr>
          <p:nvPr/>
        </p:nvPicPr>
        <p:blipFill rotWithShape="1">
          <a:blip r:embed="rId5">
            <a:extLst>
              <a:ext uri="{28A0092B-C50C-407E-A947-70E740481C1C}">
                <a14:useLocalDpi xmlns:a14="http://schemas.microsoft.com/office/drawing/2010/main" val="0"/>
              </a:ext>
            </a:extLst>
          </a:blip>
          <a:srcRect t="3190" b="7433"/>
          <a:stretch/>
        </p:blipFill>
        <p:spPr>
          <a:xfrm>
            <a:off x="8162314" y="420736"/>
            <a:ext cx="3855749" cy="6129410"/>
          </a:xfrm>
          <a:prstGeom prst="rect">
            <a:avLst/>
          </a:prstGeom>
        </p:spPr>
      </p:pic>
    </p:spTree>
    <p:extLst>
      <p:ext uri="{BB962C8B-B14F-4D97-AF65-F5344CB8AC3E}">
        <p14:creationId xmlns:p14="http://schemas.microsoft.com/office/powerpoint/2010/main" val="28457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48DC82-7EAB-4748-8364-090B8FCB7304}"/>
              </a:ext>
            </a:extLst>
          </p:cNvPr>
          <p:cNvSpPr txBox="1">
            <a:spLocks/>
          </p:cNvSpPr>
          <p:nvPr/>
        </p:nvSpPr>
        <p:spPr>
          <a:xfrm>
            <a:off x="355108" y="650391"/>
            <a:ext cx="6705600" cy="1337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Bahnschrift SemiBold" panose="020B0502040204020203" pitchFamily="34" charset="0"/>
              </a:rPr>
              <a:t>MAYBANK</a:t>
            </a:r>
            <a:r>
              <a:rPr lang="en-US" sz="6000" dirty="0">
                <a:solidFill>
                  <a:schemeClr val="accent4"/>
                </a:solidFill>
                <a:latin typeface="Bahnschrift SemiBold" panose="020B0502040204020203" pitchFamily="34" charset="0"/>
              </a:rPr>
              <a:t> KIM ENG</a:t>
            </a:r>
          </a:p>
        </p:txBody>
      </p:sp>
      <p:sp>
        <p:nvSpPr>
          <p:cNvPr id="5" name="Rectangle 4">
            <a:extLst>
              <a:ext uri="{FF2B5EF4-FFF2-40B4-BE49-F238E27FC236}">
                <a16:creationId xmlns:a16="http://schemas.microsoft.com/office/drawing/2014/main" id="{96F22B1F-A4E5-4C49-AA00-3AD7EBAD602C}"/>
              </a:ext>
            </a:extLst>
          </p:cNvPr>
          <p:cNvSpPr/>
          <p:nvPr/>
        </p:nvSpPr>
        <p:spPr>
          <a:xfrm flipV="1">
            <a:off x="467866" y="4618536"/>
            <a:ext cx="6186934" cy="67235"/>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64BDE63-86C8-4D5B-940C-82E3E3B2D52F}"/>
              </a:ext>
            </a:extLst>
          </p:cNvPr>
          <p:cNvSpPr/>
          <p:nvPr/>
        </p:nvSpPr>
        <p:spPr>
          <a:xfrm>
            <a:off x="438832" y="2961057"/>
            <a:ext cx="1337154" cy="13371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7" name="Oval 6">
            <a:extLst>
              <a:ext uri="{FF2B5EF4-FFF2-40B4-BE49-F238E27FC236}">
                <a16:creationId xmlns:a16="http://schemas.microsoft.com/office/drawing/2014/main" id="{978459BC-DFE4-414B-B5D3-2E4A948C2BD2}"/>
              </a:ext>
            </a:extLst>
          </p:cNvPr>
          <p:cNvSpPr/>
          <p:nvPr/>
        </p:nvSpPr>
        <p:spPr>
          <a:xfrm>
            <a:off x="467866" y="5040338"/>
            <a:ext cx="1307854" cy="1307854"/>
          </a:xfrm>
          <a:prstGeom prst="ellipse">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6DB328"/>
              </a:solidFill>
              <a:latin typeface="Facile Sans" pitchFamily="2" charset="0"/>
            </a:endParaRPr>
          </a:p>
        </p:txBody>
      </p:sp>
      <p:sp>
        <p:nvSpPr>
          <p:cNvPr id="8" name="TextBox 7">
            <a:extLst>
              <a:ext uri="{FF2B5EF4-FFF2-40B4-BE49-F238E27FC236}">
                <a16:creationId xmlns:a16="http://schemas.microsoft.com/office/drawing/2014/main" id="{3F9FB56C-6E84-434B-9230-0A8FC35C04AE}"/>
              </a:ext>
            </a:extLst>
          </p:cNvPr>
          <p:cNvSpPr txBox="1"/>
          <p:nvPr/>
        </p:nvSpPr>
        <p:spPr>
          <a:xfrm>
            <a:off x="1963996" y="5614931"/>
            <a:ext cx="6186934" cy="646331"/>
          </a:xfrm>
          <a:prstGeom prst="rect">
            <a:avLst/>
          </a:prstGeom>
          <a:noFill/>
        </p:spPr>
        <p:txBody>
          <a:bodyPr wrap="square" rtlCol="0">
            <a:spAutoFit/>
          </a:bodyPr>
          <a:lstStyle/>
          <a:p>
            <a:r>
              <a:rPr lang="en-US" dirty="0">
                <a:solidFill>
                  <a:srgbClr val="4C453F"/>
                </a:solidFill>
                <a:latin typeface="Raleway" panose="020B0503030101060003" pitchFamily="34" charset="0"/>
              </a:rPr>
              <a:t>Results in outdated information presented to investors since information is not updated dynamically</a:t>
            </a:r>
          </a:p>
        </p:txBody>
      </p:sp>
      <p:pic>
        <p:nvPicPr>
          <p:cNvPr id="10" name="Content Placeholder 15" descr="A close up of a sign&#10;&#10;Description generated with high confidence">
            <a:extLst>
              <a:ext uri="{FF2B5EF4-FFF2-40B4-BE49-F238E27FC236}">
                <a16:creationId xmlns:a16="http://schemas.microsoft.com/office/drawing/2014/main" id="{C66DEC66-F743-4B2F-BA33-E325BB3E3D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700" y="3202919"/>
            <a:ext cx="853429" cy="853429"/>
          </a:xfrm>
        </p:spPr>
      </p:pic>
      <p:sp>
        <p:nvSpPr>
          <p:cNvPr id="11" name="TextBox 10">
            <a:extLst>
              <a:ext uri="{FF2B5EF4-FFF2-40B4-BE49-F238E27FC236}">
                <a16:creationId xmlns:a16="http://schemas.microsoft.com/office/drawing/2014/main" id="{579E0709-F00C-40A2-81C0-BAA79A311091}"/>
              </a:ext>
            </a:extLst>
          </p:cNvPr>
          <p:cNvSpPr txBox="1"/>
          <p:nvPr/>
        </p:nvSpPr>
        <p:spPr>
          <a:xfrm>
            <a:off x="1963996" y="3001721"/>
            <a:ext cx="6383409" cy="523220"/>
          </a:xfrm>
          <a:prstGeom prst="rect">
            <a:avLst/>
          </a:prstGeom>
          <a:noFill/>
        </p:spPr>
        <p:txBody>
          <a:bodyPr wrap="square" rtlCol="0">
            <a:spAutoFit/>
          </a:bodyPr>
          <a:lstStyle/>
          <a:p>
            <a:r>
              <a:rPr lang="en-US" sz="2800" b="1" dirty="0">
                <a:latin typeface="Raleway" panose="020B0503030101060003" pitchFamily="34" charset="0"/>
              </a:rPr>
              <a:t>Manual Update of Information</a:t>
            </a:r>
            <a:endParaRPr lang="en-US" sz="2400" b="1" dirty="0">
              <a:latin typeface="Raleway" panose="020B0503030101060003" pitchFamily="34" charset="0"/>
            </a:endParaRPr>
          </a:p>
        </p:txBody>
      </p:sp>
      <p:sp>
        <p:nvSpPr>
          <p:cNvPr id="12" name="TextBox 11">
            <a:extLst>
              <a:ext uri="{FF2B5EF4-FFF2-40B4-BE49-F238E27FC236}">
                <a16:creationId xmlns:a16="http://schemas.microsoft.com/office/drawing/2014/main" id="{DAF5F015-734D-4C3F-90B7-0C74D2698D69}"/>
              </a:ext>
            </a:extLst>
          </p:cNvPr>
          <p:cNvSpPr txBox="1"/>
          <p:nvPr/>
        </p:nvSpPr>
        <p:spPr>
          <a:xfrm>
            <a:off x="1963996" y="5097161"/>
            <a:ext cx="5153979" cy="523220"/>
          </a:xfrm>
          <a:prstGeom prst="rect">
            <a:avLst/>
          </a:prstGeom>
          <a:noFill/>
        </p:spPr>
        <p:txBody>
          <a:bodyPr wrap="square" rtlCol="0">
            <a:spAutoFit/>
          </a:bodyPr>
          <a:lstStyle/>
          <a:p>
            <a:r>
              <a:rPr lang="en-US" sz="2800" b="1" dirty="0">
                <a:latin typeface="Raleway" panose="020B0503030101060003" pitchFamily="34" charset="0"/>
              </a:rPr>
              <a:t>Lack of Periodic Updates</a:t>
            </a:r>
            <a:endParaRPr lang="en-US" sz="2400" b="1" dirty="0">
              <a:latin typeface="Raleway" panose="020B0503030101060003" pitchFamily="34" charset="0"/>
            </a:endParaRPr>
          </a:p>
        </p:txBody>
      </p:sp>
      <p:pic>
        <p:nvPicPr>
          <p:cNvPr id="13" name="Picture 12">
            <a:extLst>
              <a:ext uri="{FF2B5EF4-FFF2-40B4-BE49-F238E27FC236}">
                <a16:creationId xmlns:a16="http://schemas.microsoft.com/office/drawing/2014/main" id="{10B0B49F-3227-4ECD-9284-9C79E8044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31" y="5232375"/>
            <a:ext cx="802269" cy="802269"/>
          </a:xfrm>
          <a:prstGeom prst="rect">
            <a:avLst/>
          </a:prstGeom>
        </p:spPr>
      </p:pic>
      <p:sp>
        <p:nvSpPr>
          <p:cNvPr id="14" name="TextBox 13">
            <a:extLst>
              <a:ext uri="{FF2B5EF4-FFF2-40B4-BE49-F238E27FC236}">
                <a16:creationId xmlns:a16="http://schemas.microsoft.com/office/drawing/2014/main" id="{B6958540-6A40-4C2A-AECB-7F9CBE2B111F}"/>
              </a:ext>
            </a:extLst>
          </p:cNvPr>
          <p:cNvSpPr txBox="1"/>
          <p:nvPr/>
        </p:nvSpPr>
        <p:spPr>
          <a:xfrm>
            <a:off x="1963996" y="3535044"/>
            <a:ext cx="6186934" cy="923330"/>
          </a:xfrm>
          <a:prstGeom prst="rect">
            <a:avLst/>
          </a:prstGeom>
          <a:noFill/>
        </p:spPr>
        <p:txBody>
          <a:bodyPr wrap="square" rtlCol="0">
            <a:spAutoFit/>
          </a:bodyPr>
          <a:lstStyle/>
          <a:p>
            <a:r>
              <a:rPr lang="en-US" dirty="0">
                <a:solidFill>
                  <a:srgbClr val="4C453F"/>
                </a:solidFill>
                <a:latin typeface="Raleway" panose="020B0503030101060003" pitchFamily="34" charset="0"/>
              </a:rPr>
              <a:t>Information from analyst reports and financial analysis are updated manually by analysts, making the process inefficient and expensive</a:t>
            </a:r>
          </a:p>
        </p:txBody>
      </p:sp>
      <p:pic>
        <p:nvPicPr>
          <p:cNvPr id="3" name="Picture 2">
            <a:extLst>
              <a:ext uri="{FF2B5EF4-FFF2-40B4-BE49-F238E27FC236}">
                <a16:creationId xmlns:a16="http://schemas.microsoft.com/office/drawing/2014/main" id="{9ED52E1F-82E2-4705-AC2D-6D657696CFD6}"/>
              </a:ext>
            </a:extLst>
          </p:cNvPr>
          <p:cNvPicPr>
            <a:picLocks noChangeAspect="1"/>
          </p:cNvPicPr>
          <p:nvPr/>
        </p:nvPicPr>
        <p:blipFill rotWithShape="1">
          <a:blip r:embed="rId5">
            <a:extLst>
              <a:ext uri="{28A0092B-C50C-407E-A947-70E740481C1C}">
                <a14:useLocalDpi xmlns:a14="http://schemas.microsoft.com/office/drawing/2010/main" val="0"/>
              </a:ext>
            </a:extLst>
          </a:blip>
          <a:srcRect t="3272" b="7435"/>
          <a:stretch/>
        </p:blipFill>
        <p:spPr>
          <a:xfrm>
            <a:off x="7981143" y="367100"/>
            <a:ext cx="3855749" cy="6123800"/>
          </a:xfrm>
          <a:prstGeom prst="rect">
            <a:avLst/>
          </a:prstGeom>
        </p:spPr>
      </p:pic>
    </p:spTree>
    <p:extLst>
      <p:ext uri="{BB962C8B-B14F-4D97-AF65-F5344CB8AC3E}">
        <p14:creationId xmlns:p14="http://schemas.microsoft.com/office/powerpoint/2010/main" val="157815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6EF56-39ED-477E-8F9C-B773691EEB65}"/>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45000"/>
                    </a14:imgEffect>
                    <a14:imgEffect>
                      <a14:brightnessContrast bright="7000"/>
                    </a14:imgEffect>
                  </a14:imgLayer>
                </a14:imgProps>
              </a:ext>
            </a:extLst>
          </a:blip>
          <a:stretch>
            <a:fillRect/>
          </a:stretch>
        </p:blipFill>
        <p:spPr>
          <a:xfrm>
            <a:off x="0" y="0"/>
            <a:ext cx="12192000" cy="8128000"/>
          </a:xfrm>
          <a:prstGeom prst="rect">
            <a:avLst/>
          </a:prstGeom>
        </p:spPr>
      </p:pic>
      <p:sp>
        <p:nvSpPr>
          <p:cNvPr id="4" name="Rectangle 3">
            <a:extLst>
              <a:ext uri="{FF2B5EF4-FFF2-40B4-BE49-F238E27FC236}">
                <a16:creationId xmlns:a16="http://schemas.microsoft.com/office/drawing/2014/main" id="{35642C76-6B9A-4A21-81C3-1E4CF4F44182}"/>
              </a:ext>
            </a:extLst>
          </p:cNvPr>
          <p:cNvSpPr/>
          <p:nvPr/>
        </p:nvSpPr>
        <p:spPr>
          <a:xfrm>
            <a:off x="3060700" y="4097229"/>
            <a:ext cx="9131300" cy="2231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BCA25F1-7DD1-4428-9933-D0DDECA363C4}"/>
              </a:ext>
            </a:extLst>
          </p:cNvPr>
          <p:cNvSpPr txBox="1">
            <a:spLocks/>
          </p:cNvSpPr>
          <p:nvPr/>
        </p:nvSpPr>
        <p:spPr>
          <a:xfrm>
            <a:off x="3149600" y="4344923"/>
            <a:ext cx="9042400" cy="1876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Bahnschrift" panose="020B0502040204020203" pitchFamily="34" charset="0"/>
              </a:rPr>
              <a:t>Solution Overview</a:t>
            </a:r>
          </a:p>
        </p:txBody>
      </p:sp>
      <p:sp>
        <p:nvSpPr>
          <p:cNvPr id="6" name="Rectangle 5">
            <a:extLst>
              <a:ext uri="{FF2B5EF4-FFF2-40B4-BE49-F238E27FC236}">
                <a16:creationId xmlns:a16="http://schemas.microsoft.com/office/drawing/2014/main" id="{D1E01260-387F-456E-946E-E915C1F34674}"/>
              </a:ext>
            </a:extLst>
          </p:cNvPr>
          <p:cNvSpPr/>
          <p:nvPr/>
        </p:nvSpPr>
        <p:spPr>
          <a:xfrm>
            <a:off x="0" y="4120530"/>
            <a:ext cx="2754848" cy="2231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generated with very high confidence">
            <a:extLst>
              <a:ext uri="{FF2B5EF4-FFF2-40B4-BE49-F238E27FC236}">
                <a16:creationId xmlns:a16="http://schemas.microsoft.com/office/drawing/2014/main" id="{8342AE66-EAB7-4C0B-8C46-A69979BD4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54" y="4574020"/>
            <a:ext cx="1252074" cy="1252074"/>
          </a:xfrm>
          <a:prstGeom prst="rect">
            <a:avLst/>
          </a:prstGeom>
        </p:spPr>
      </p:pic>
    </p:spTree>
    <p:extLst>
      <p:ext uri="{BB962C8B-B14F-4D97-AF65-F5344CB8AC3E}">
        <p14:creationId xmlns:p14="http://schemas.microsoft.com/office/powerpoint/2010/main" val="20174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5.googleusercontent.com/VAGEJSXx5oufA5Fxa-emfBm2As9uN2ubP9SeSYbC1T63T7nKZ_euwvPt6PPhZmABlRF31D7wdKWTlYTwBMQdW7fSz8npwnc1KYUn679z0x3jAQibBxQnLWYjGQOSiZhoH0Ql0em8">
            <a:extLst>
              <a:ext uri="{FF2B5EF4-FFF2-40B4-BE49-F238E27FC236}">
                <a16:creationId xmlns:a16="http://schemas.microsoft.com/office/drawing/2014/main" id="{FE67A32B-E032-4E4E-BA0F-2575815E0F51}"/>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7584" r="52911" b="12859"/>
          <a:stretch/>
        </p:blipFill>
        <p:spPr bwMode="auto">
          <a:xfrm>
            <a:off x="179475" y="1413628"/>
            <a:ext cx="4058445" cy="50958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0FA8474-5FE2-4C06-AE91-B7CB360D1E69}"/>
              </a:ext>
            </a:extLst>
          </p:cNvPr>
          <p:cNvSpPr>
            <a:spLocks noGrp="1"/>
          </p:cNvSpPr>
          <p:nvPr>
            <p:ph type="title"/>
          </p:nvPr>
        </p:nvSpPr>
        <p:spPr>
          <a:xfrm>
            <a:off x="838200" y="18255"/>
            <a:ext cx="10515600" cy="1325563"/>
          </a:xfrm>
        </p:spPr>
        <p:txBody>
          <a:bodyPr>
            <a:normAutofit/>
          </a:bodyPr>
          <a:lstStyle/>
          <a:p>
            <a:pPr algn="ctr"/>
            <a:r>
              <a:rPr lang="en-US" sz="5400" dirty="0">
                <a:latin typeface="Bahnschrift SemiBold" panose="020B0502040204020203" pitchFamily="34" charset="0"/>
              </a:rPr>
              <a:t>SOLUTION: </a:t>
            </a:r>
            <a:r>
              <a:rPr lang="en-US" sz="5400" dirty="0">
                <a:solidFill>
                  <a:schemeClr val="accent4"/>
                </a:solidFill>
                <a:latin typeface="Bahnschrift SemiBold" panose="020B0502040204020203" pitchFamily="34" charset="0"/>
              </a:rPr>
              <a:t>ALPHA ANALYZER</a:t>
            </a:r>
          </a:p>
        </p:txBody>
      </p:sp>
      <p:sp>
        <p:nvSpPr>
          <p:cNvPr id="6" name="Rectangle 5">
            <a:extLst>
              <a:ext uri="{FF2B5EF4-FFF2-40B4-BE49-F238E27FC236}">
                <a16:creationId xmlns:a16="http://schemas.microsoft.com/office/drawing/2014/main" id="{BBC38348-3CD3-4908-8865-62B4A403CD76}"/>
              </a:ext>
            </a:extLst>
          </p:cNvPr>
          <p:cNvSpPr/>
          <p:nvPr/>
        </p:nvSpPr>
        <p:spPr>
          <a:xfrm>
            <a:off x="4383660" y="1605847"/>
            <a:ext cx="1302137"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EDBFAF3-28C6-43A7-91E5-E57E4378F385}"/>
              </a:ext>
            </a:extLst>
          </p:cNvPr>
          <p:cNvSpPr txBox="1"/>
          <p:nvPr/>
        </p:nvSpPr>
        <p:spPr>
          <a:xfrm>
            <a:off x="5869588" y="1743186"/>
            <a:ext cx="6854823" cy="400110"/>
          </a:xfrm>
          <a:prstGeom prst="rect">
            <a:avLst/>
          </a:prstGeom>
          <a:noFill/>
        </p:spPr>
        <p:txBody>
          <a:bodyPr wrap="square" rtlCol="0">
            <a:spAutoFit/>
          </a:bodyPr>
          <a:lstStyle/>
          <a:p>
            <a:r>
              <a:rPr lang="en-US" sz="2000" b="1" dirty="0">
                <a:solidFill>
                  <a:srgbClr val="4C453F"/>
                </a:solidFill>
                <a:latin typeface="Raleway" panose="020B0503030101060003" pitchFamily="34" charset="0"/>
              </a:rPr>
              <a:t>ARTIFICIAL INTELLIGENCE/MACHINE LEARNING</a:t>
            </a:r>
            <a:endParaRPr lang="en-US" b="1" dirty="0">
              <a:solidFill>
                <a:srgbClr val="4C453F"/>
              </a:solidFill>
              <a:latin typeface="Raleway" panose="020B0503030101060003" pitchFamily="34" charset="0"/>
            </a:endParaRPr>
          </a:p>
        </p:txBody>
      </p:sp>
      <p:sp>
        <p:nvSpPr>
          <p:cNvPr id="10" name="TextBox 9">
            <a:extLst>
              <a:ext uri="{FF2B5EF4-FFF2-40B4-BE49-F238E27FC236}">
                <a16:creationId xmlns:a16="http://schemas.microsoft.com/office/drawing/2014/main" id="{200CBD6A-4A25-4CB4-929C-87F451767346}"/>
              </a:ext>
            </a:extLst>
          </p:cNvPr>
          <p:cNvSpPr txBox="1"/>
          <p:nvPr/>
        </p:nvSpPr>
        <p:spPr>
          <a:xfrm>
            <a:off x="5869588" y="2143296"/>
            <a:ext cx="6096000" cy="646331"/>
          </a:xfrm>
          <a:prstGeom prst="rect">
            <a:avLst/>
          </a:prstGeom>
          <a:noFill/>
        </p:spPr>
        <p:txBody>
          <a:bodyPr wrap="square" rtlCol="0">
            <a:spAutoFit/>
          </a:bodyPr>
          <a:lstStyle/>
          <a:p>
            <a:pPr>
              <a:buClr>
                <a:srgbClr val="6DB328"/>
              </a:buClr>
            </a:pPr>
            <a:r>
              <a:rPr lang="en-US" dirty="0">
                <a:solidFill>
                  <a:srgbClr val="4C453F"/>
                </a:solidFill>
                <a:latin typeface="Raleway" panose="020B0503030101060003" pitchFamily="34" charset="0"/>
              </a:rPr>
              <a:t>Classify stocks into different categories based on Alpha Factors</a:t>
            </a:r>
          </a:p>
        </p:txBody>
      </p:sp>
      <p:pic>
        <p:nvPicPr>
          <p:cNvPr id="20" name="Picture 19" descr="A close up of a logo&#10;&#10;Description generated with very high confidence">
            <a:extLst>
              <a:ext uri="{FF2B5EF4-FFF2-40B4-BE49-F238E27FC236}">
                <a16:creationId xmlns:a16="http://schemas.microsoft.com/office/drawing/2014/main" id="{C16F35D6-7D2C-4B2A-9206-26B3127D4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536" y="1804396"/>
            <a:ext cx="890385" cy="890385"/>
          </a:xfrm>
          <a:prstGeom prst="rect">
            <a:avLst/>
          </a:prstGeom>
        </p:spPr>
      </p:pic>
      <p:grpSp>
        <p:nvGrpSpPr>
          <p:cNvPr id="3" name="Group 2">
            <a:extLst>
              <a:ext uri="{FF2B5EF4-FFF2-40B4-BE49-F238E27FC236}">
                <a16:creationId xmlns:a16="http://schemas.microsoft.com/office/drawing/2014/main" id="{CF3E44D0-24A4-445E-8110-21C1DFABEDF2}"/>
              </a:ext>
            </a:extLst>
          </p:cNvPr>
          <p:cNvGrpSpPr/>
          <p:nvPr/>
        </p:nvGrpSpPr>
        <p:grpSpPr>
          <a:xfrm>
            <a:off x="4344379" y="5044619"/>
            <a:ext cx="8380031" cy="1325563"/>
            <a:chOff x="4344379" y="3305031"/>
            <a:chExt cx="8380031" cy="1325563"/>
          </a:xfrm>
        </p:grpSpPr>
        <p:sp>
          <p:nvSpPr>
            <p:cNvPr id="13" name="TextBox 12">
              <a:extLst>
                <a:ext uri="{FF2B5EF4-FFF2-40B4-BE49-F238E27FC236}">
                  <a16:creationId xmlns:a16="http://schemas.microsoft.com/office/drawing/2014/main" id="{C01558C8-4FCE-490F-8ED6-13F064B99A2C}"/>
                </a:ext>
              </a:extLst>
            </p:cNvPr>
            <p:cNvSpPr txBox="1"/>
            <p:nvPr/>
          </p:nvSpPr>
          <p:spPr>
            <a:xfrm>
              <a:off x="5869587" y="3424069"/>
              <a:ext cx="6854823" cy="400110"/>
            </a:xfrm>
            <a:prstGeom prst="rect">
              <a:avLst/>
            </a:prstGeom>
            <a:noFill/>
          </p:spPr>
          <p:txBody>
            <a:bodyPr wrap="square" rtlCol="0">
              <a:spAutoFit/>
            </a:bodyPr>
            <a:lstStyle/>
            <a:p>
              <a:r>
                <a:rPr lang="en-US" sz="2000" b="1" dirty="0">
                  <a:solidFill>
                    <a:srgbClr val="4C453F"/>
                  </a:solidFill>
                  <a:latin typeface="Raleway" panose="020B0503030101060003" pitchFamily="34" charset="0"/>
                </a:rPr>
                <a:t>PERSONALISED STOCK RECOMMENDATIONS</a:t>
              </a:r>
            </a:p>
          </p:txBody>
        </p:sp>
        <p:sp>
          <p:nvSpPr>
            <p:cNvPr id="14" name="TextBox 13">
              <a:extLst>
                <a:ext uri="{FF2B5EF4-FFF2-40B4-BE49-F238E27FC236}">
                  <a16:creationId xmlns:a16="http://schemas.microsoft.com/office/drawing/2014/main" id="{EB518A79-2B9F-452D-9A18-6883ACC906A6}"/>
                </a:ext>
              </a:extLst>
            </p:cNvPr>
            <p:cNvSpPr txBox="1"/>
            <p:nvPr/>
          </p:nvSpPr>
          <p:spPr>
            <a:xfrm>
              <a:off x="5869588" y="3805296"/>
              <a:ext cx="6096000" cy="646331"/>
            </a:xfrm>
            <a:prstGeom prst="rect">
              <a:avLst/>
            </a:prstGeom>
            <a:noFill/>
          </p:spPr>
          <p:txBody>
            <a:bodyPr wrap="square" rtlCol="0">
              <a:spAutoFit/>
            </a:bodyPr>
            <a:lstStyle/>
            <a:p>
              <a:pPr>
                <a:buClr>
                  <a:srgbClr val="6DB328"/>
                </a:buClr>
              </a:pPr>
              <a:r>
                <a:rPr lang="en-US" dirty="0">
                  <a:solidFill>
                    <a:srgbClr val="4C453F"/>
                  </a:solidFill>
                  <a:latin typeface="Raleway" panose="020B0503030101060003" pitchFamily="34" charset="0"/>
                </a:rPr>
                <a:t>Personalized stock recommendations based on investment preferences and risk tolerance</a:t>
              </a:r>
            </a:p>
          </p:txBody>
        </p:sp>
        <p:sp>
          <p:nvSpPr>
            <p:cNvPr id="19" name="Rectangle 18">
              <a:extLst>
                <a:ext uri="{FF2B5EF4-FFF2-40B4-BE49-F238E27FC236}">
                  <a16:creationId xmlns:a16="http://schemas.microsoft.com/office/drawing/2014/main" id="{38113B2C-FBCD-44C6-9D50-86F35B5F2642}"/>
                </a:ext>
              </a:extLst>
            </p:cNvPr>
            <p:cNvSpPr/>
            <p:nvPr/>
          </p:nvSpPr>
          <p:spPr>
            <a:xfrm>
              <a:off x="4344379" y="3305031"/>
              <a:ext cx="1302137" cy="1325563"/>
            </a:xfrm>
            <a:prstGeom prst="rect">
              <a:avLst/>
            </a:prstGeom>
            <a:solidFill>
              <a:srgbClr val="E5E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icons8-statistics.png">
              <a:extLst>
                <a:ext uri="{FF2B5EF4-FFF2-40B4-BE49-F238E27FC236}">
                  <a16:creationId xmlns:a16="http://schemas.microsoft.com/office/drawing/2014/main" id="{612E9365-A0A2-4E54-828A-1E2D32C16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372" y="3516371"/>
              <a:ext cx="890384" cy="890384"/>
            </a:xfrm>
            <a:prstGeom prst="rect">
              <a:avLst/>
            </a:prstGeom>
          </p:spPr>
        </p:pic>
      </p:grpSp>
      <p:grpSp>
        <p:nvGrpSpPr>
          <p:cNvPr id="2" name="Group 1">
            <a:extLst>
              <a:ext uri="{FF2B5EF4-FFF2-40B4-BE49-F238E27FC236}">
                <a16:creationId xmlns:a16="http://schemas.microsoft.com/office/drawing/2014/main" id="{49567BD6-DDFF-44F1-BFB8-42E40676A93F}"/>
              </a:ext>
            </a:extLst>
          </p:cNvPr>
          <p:cNvGrpSpPr/>
          <p:nvPr/>
        </p:nvGrpSpPr>
        <p:grpSpPr>
          <a:xfrm>
            <a:off x="4344379" y="3321451"/>
            <a:ext cx="8446453" cy="1325563"/>
            <a:chOff x="10789785" y="3117030"/>
            <a:chExt cx="8446453" cy="1325563"/>
          </a:xfrm>
        </p:grpSpPr>
        <p:sp>
          <p:nvSpPr>
            <p:cNvPr id="23" name="TextBox 22">
              <a:extLst>
                <a:ext uri="{FF2B5EF4-FFF2-40B4-BE49-F238E27FC236}">
                  <a16:creationId xmlns:a16="http://schemas.microsoft.com/office/drawing/2014/main" id="{E2FFB13D-320E-480A-96BC-366B816C18B5}"/>
                </a:ext>
              </a:extLst>
            </p:cNvPr>
            <p:cNvSpPr txBox="1"/>
            <p:nvPr/>
          </p:nvSpPr>
          <p:spPr>
            <a:xfrm>
              <a:off x="12381415" y="3189737"/>
              <a:ext cx="6854823" cy="400110"/>
            </a:xfrm>
            <a:prstGeom prst="rect">
              <a:avLst/>
            </a:prstGeom>
            <a:noFill/>
          </p:spPr>
          <p:txBody>
            <a:bodyPr wrap="square" rtlCol="0">
              <a:spAutoFit/>
            </a:bodyPr>
            <a:lstStyle/>
            <a:p>
              <a:r>
                <a:rPr lang="en-US" sz="2000" b="1" dirty="0">
                  <a:solidFill>
                    <a:srgbClr val="4C453F"/>
                  </a:solidFill>
                  <a:latin typeface="Raleway" panose="020B0503030101060003" pitchFamily="34" charset="0"/>
                </a:rPr>
                <a:t>INTUITIVE MOTIFS</a:t>
              </a:r>
              <a:endParaRPr lang="en-US" b="1" dirty="0">
                <a:solidFill>
                  <a:srgbClr val="4C453F"/>
                </a:solidFill>
                <a:latin typeface="Raleway" panose="020B0503030101060003" pitchFamily="34" charset="0"/>
              </a:endParaRPr>
            </a:p>
          </p:txBody>
        </p:sp>
        <p:sp>
          <p:nvSpPr>
            <p:cNvPr id="24" name="TextBox 23">
              <a:extLst>
                <a:ext uri="{FF2B5EF4-FFF2-40B4-BE49-F238E27FC236}">
                  <a16:creationId xmlns:a16="http://schemas.microsoft.com/office/drawing/2014/main" id="{1920FF67-60D0-450F-96DA-CC3C7F32316D}"/>
                </a:ext>
              </a:extLst>
            </p:cNvPr>
            <p:cNvSpPr txBox="1"/>
            <p:nvPr/>
          </p:nvSpPr>
          <p:spPr>
            <a:xfrm>
              <a:off x="12381415" y="3512902"/>
              <a:ext cx="6096000" cy="646331"/>
            </a:xfrm>
            <a:prstGeom prst="rect">
              <a:avLst/>
            </a:prstGeom>
            <a:noFill/>
          </p:spPr>
          <p:txBody>
            <a:bodyPr wrap="square" rtlCol="0">
              <a:spAutoFit/>
            </a:bodyPr>
            <a:lstStyle/>
            <a:p>
              <a:pPr>
                <a:buClr>
                  <a:srgbClr val="6DB328"/>
                </a:buClr>
              </a:pPr>
              <a:r>
                <a:rPr lang="en-US" dirty="0">
                  <a:solidFill>
                    <a:srgbClr val="4C453F"/>
                  </a:solidFill>
                  <a:latin typeface="Raleway" panose="020B0503030101060003" pitchFamily="34" charset="0"/>
                </a:rPr>
                <a:t>Sorted according to sectorial information, alpha factors and thematic investments</a:t>
              </a:r>
            </a:p>
          </p:txBody>
        </p:sp>
        <p:sp>
          <p:nvSpPr>
            <p:cNvPr id="25" name="Rectangle 24">
              <a:extLst>
                <a:ext uri="{FF2B5EF4-FFF2-40B4-BE49-F238E27FC236}">
                  <a16:creationId xmlns:a16="http://schemas.microsoft.com/office/drawing/2014/main" id="{B7D4CF1C-8E77-4515-A291-B2C732963952}"/>
                </a:ext>
              </a:extLst>
            </p:cNvPr>
            <p:cNvSpPr/>
            <p:nvPr/>
          </p:nvSpPr>
          <p:spPr>
            <a:xfrm>
              <a:off x="10789785" y="3117030"/>
              <a:ext cx="1302137"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cons8-conference_call.png">
              <a:extLst>
                <a:ext uri="{FF2B5EF4-FFF2-40B4-BE49-F238E27FC236}">
                  <a16:creationId xmlns:a16="http://schemas.microsoft.com/office/drawing/2014/main" id="{6D2E8DEC-04AB-4CBC-830D-ACABBAE5B070}"/>
                </a:ext>
              </a:extLst>
            </p:cNvPr>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11079278" y="3419071"/>
              <a:ext cx="715192" cy="715192"/>
            </a:xfrm>
            <a:prstGeom prst="rect">
              <a:avLst/>
            </a:prstGeom>
          </p:spPr>
        </p:pic>
      </p:grpSp>
    </p:spTree>
    <p:extLst>
      <p:ext uri="{BB962C8B-B14F-4D97-AF65-F5344CB8AC3E}">
        <p14:creationId xmlns:p14="http://schemas.microsoft.com/office/powerpoint/2010/main" val="27672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3955</TotalTime>
  <Words>1834</Words>
  <Application>Microsoft Office PowerPoint</Application>
  <PresentationFormat>Widescreen</PresentationFormat>
  <Paragraphs>354</Paragraphs>
  <Slides>53</Slides>
  <Notes>53</Notes>
  <HiddenSlides>6</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53</vt:i4>
      </vt:variant>
    </vt:vector>
  </HeadingPairs>
  <TitlesOfParts>
    <vt:vector size="69" baseType="lpstr">
      <vt:lpstr>Aharoni</vt:lpstr>
      <vt:lpstr>Arial</vt:lpstr>
      <vt:lpstr>Bahnschrift</vt:lpstr>
      <vt:lpstr>Bahnschrift SemiBold</vt:lpstr>
      <vt:lpstr>Bahnschrift SemiLight</vt:lpstr>
      <vt:lpstr>Calibri</vt:lpstr>
      <vt:lpstr>Calibri Light</vt:lpstr>
      <vt:lpstr>Cambria</vt:lpstr>
      <vt:lpstr>Cambria Math</vt:lpstr>
      <vt:lpstr>Facile Sans</vt:lpstr>
      <vt:lpstr>Georgia</vt:lpstr>
      <vt:lpstr>Questrial</vt:lpstr>
      <vt:lpstr>Raavi</vt:lpstr>
      <vt:lpstr>Raleway</vt:lpstr>
      <vt:lpstr>Source Sans Pro</vt:lpstr>
      <vt:lpstr>Office Theme</vt:lpstr>
      <vt:lpstr>PowerPoint Presentation</vt:lpstr>
      <vt:lpstr>PowerPoint Presentation</vt:lpstr>
      <vt:lpstr>PowerPoint Presentation</vt:lpstr>
      <vt:lpstr>PROBLEM</vt:lpstr>
      <vt:lpstr>PowerPoint Presentation</vt:lpstr>
      <vt:lpstr>PowerPoint Presentation</vt:lpstr>
      <vt:lpstr>PowerPoint Presentation</vt:lpstr>
      <vt:lpstr>PowerPoint Presentation</vt:lpstr>
      <vt:lpstr>SOLUTION: ALPHA ANALYZER</vt:lpstr>
      <vt:lpstr>SOLUTION: PORTFOLIO OPTIMISER</vt:lpstr>
      <vt:lpstr>PowerPoint Presentation</vt:lpstr>
      <vt:lpstr>DETAILED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JOURNEY: ALPHA ANALYZER</vt:lpstr>
      <vt:lpstr>USER JOURNEY: ALPHA ANALYZER</vt:lpstr>
      <vt:lpstr>PowerPoint Presentation</vt:lpstr>
      <vt:lpstr>PowerPoint Presentation</vt:lpstr>
      <vt:lpstr>PowerPoint Presentation</vt:lpstr>
      <vt:lpstr>USER JOURNEY: PORTFOLIO OPTIMISER</vt:lpstr>
      <vt:lpstr>USER JOURNEY: PORTFOLIO OPTIMISER</vt:lpstr>
      <vt:lpstr>USER JOURNEY: PORTFOLIO OPTIMISER</vt:lpstr>
      <vt:lpstr>USER JOURNEY: PORTFOLIO OPTIMISER</vt:lpstr>
      <vt:lpstr>USER JOURNEY: PORTFOLIO OPTIMISER</vt:lpstr>
      <vt:lpstr>USER JOURNEY: PORTFOLIO OPTIMISER</vt:lpstr>
      <vt:lpstr>USER JOURNEY: PORTFOLIO OPTIMISER</vt:lpstr>
      <vt:lpstr>PORTFOLIO OPTIMISER: ALLOCATE</vt:lpstr>
      <vt:lpstr>PORTFOLIO OPTIMISER: ALLOCATE</vt:lpstr>
      <vt:lpstr>PORTFOLIO OPTIMISER: ALLOCATE</vt:lpstr>
      <vt:lpstr>PORTFOLIO OPTIMISER: ALLOCATE</vt:lpstr>
      <vt:lpstr>PORTFOLIO OPTIMISER: ALLOCATE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PORTFOLIO OPTIMISER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YI JEN#</dc:creator>
  <cp:lastModifiedBy>Ho Kai Lun</cp:lastModifiedBy>
  <cp:revision>179</cp:revision>
  <dcterms:created xsi:type="dcterms:W3CDTF">2018-10-21T05:04:24Z</dcterms:created>
  <dcterms:modified xsi:type="dcterms:W3CDTF">2018-11-08T12:33:03Z</dcterms:modified>
</cp:coreProperties>
</file>