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3" r:id="rId1"/>
  </p:sldMasterIdLst>
  <p:notesMasterIdLst>
    <p:notesMasterId r:id="rId24"/>
  </p:notesMasterIdLst>
  <p:sldIdLst>
    <p:sldId id="256" r:id="rId2"/>
    <p:sldId id="259" r:id="rId3"/>
    <p:sldId id="297" r:id="rId4"/>
    <p:sldId id="270" r:id="rId5"/>
    <p:sldId id="315" r:id="rId6"/>
    <p:sldId id="305" r:id="rId7"/>
    <p:sldId id="306" r:id="rId8"/>
    <p:sldId id="321" r:id="rId9"/>
    <p:sldId id="333" r:id="rId10"/>
    <p:sldId id="267" r:id="rId11"/>
    <p:sldId id="298" r:id="rId12"/>
    <p:sldId id="332" r:id="rId13"/>
    <p:sldId id="331" r:id="rId14"/>
    <p:sldId id="323" r:id="rId15"/>
    <p:sldId id="325" r:id="rId16"/>
    <p:sldId id="326" r:id="rId17"/>
    <p:sldId id="328" r:id="rId18"/>
    <p:sldId id="327" r:id="rId19"/>
    <p:sldId id="266" r:id="rId20"/>
    <p:sldId id="322" r:id="rId21"/>
    <p:sldId id="285" r:id="rId22"/>
    <p:sldId id="29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04040"/>
    <a:srgbClr val="81671D"/>
    <a:srgbClr val="002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40" autoAdjust="0"/>
    <p:restoredTop sz="95238" autoAdjust="0"/>
  </p:normalViewPr>
  <p:slideViewPr>
    <p:cSldViewPr snapToGrid="0">
      <p:cViewPr varScale="1">
        <p:scale>
          <a:sx n="77" d="100"/>
          <a:sy n="77" d="100"/>
        </p:scale>
        <p:origin x="91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A57B7-EE85-4036-A77D-B16F55E874A6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1A3BB-D6DA-4176-91B9-027ACC148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4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A3BB-D6DA-4176-91B9-027ACC148C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78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forgetting $3.6 million in labour costs.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1A3BB-D6DA-4176-91B9-027ACC148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40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A3BB-D6DA-4176-91B9-027ACC148C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1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A3BB-D6DA-4176-91B9-027ACC148C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3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really excited to bring the Inventory Management System to fruition, so we estimated the costs of implementation, and the ROI.</a:t>
            </a:r>
            <a:endParaRPr lang="en-GB" b="0" dirty="0">
              <a:effectLst/>
            </a:endParaRPr>
          </a:p>
          <a:p>
            <a:pPr rtl="0"/>
            <a:br>
              <a:rPr lang="en-GB" b="0" dirty="0">
                <a:effectLst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conservative assessment of total costs, including R&amp;D, gives a value of $2 million.</a:t>
            </a:r>
            <a:br>
              <a:rPr lang="en-GB" dirty="0"/>
            </a:b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1A3BB-D6DA-4176-91B9-027ACC148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131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there’s more! More precise inventory management reduces the quantity and storage  cost of inventory required for operations, and minimizes critical stock scenarios, reducing extra premiums charged for emergency delivery.</a:t>
            </a:r>
          </a:p>
          <a:p>
            <a:pPr rtl="0"/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Furthermore, predictive analytics can be used to understand food consumption trends and inventory write-down patterns, and provide insights for strategic business decisions.</a:t>
            </a:r>
            <a:endParaRPr lang="en-GB" b="0" dirty="0">
              <a:effectLst/>
            </a:endParaRPr>
          </a:p>
          <a:p>
            <a:pPr rtl="0"/>
            <a:br>
              <a:rPr lang="en-GB" b="0" dirty="0">
                <a:effectLst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Overall, Good Data can bring more solid international branding and ultimately business success.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1A3BB-D6DA-4176-91B9-027ACC148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903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why choose us?</a:t>
            </a:r>
            <a:endParaRPr lang="en-GB" b="0" dirty="0">
              <a:effectLst/>
            </a:endParaRPr>
          </a:p>
          <a:p>
            <a:pPr rtl="0"/>
            <a:br>
              <a:rPr lang="en-GB" b="0" dirty="0">
                <a:effectLst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implemented algorithms for scanning inventory and food waste specifically designed for SIA’s needs. They perform faster, more accurately and can be upscaled.</a:t>
            </a:r>
            <a:endParaRPr lang="en-GB" b="0" dirty="0">
              <a:effectLst/>
            </a:endParaRPr>
          </a:p>
          <a:p>
            <a:pPr rtl="0"/>
            <a:br>
              <a:rPr lang="en-GB" b="0" dirty="0">
                <a:effectLst/>
              </a:rPr>
            </a:br>
            <a:r>
              <a:rPr lang="en-GB" b="0" dirty="0">
                <a:effectLst/>
              </a:rPr>
              <a:t>Next, w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have preliminary designs for our hardware, developed to fit seamlessly into existing systems.</a:t>
            </a:r>
          </a:p>
          <a:p>
            <a:pPr rtl="0"/>
            <a:br>
              <a:rPr lang="en-GB" b="0" dirty="0">
                <a:effectLst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we are a team with diverse skills across industrial engineering, software engineering and computer science, possessing various skillsets that are important to this project like machine learning and operational optimisation.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1A3BB-D6DA-4176-91B9-027ACC148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880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why choose us?</a:t>
            </a:r>
            <a:endParaRPr lang="en-GB" b="0" dirty="0">
              <a:effectLst/>
            </a:endParaRPr>
          </a:p>
          <a:p>
            <a:pPr rtl="0"/>
            <a:br>
              <a:rPr lang="en-GB" b="0" dirty="0">
                <a:effectLst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implemented algorithms for scanning inventory and food waste specifically designed for SIA’s needs. They perform faster, more accurately and can be upscaled.</a:t>
            </a:r>
            <a:endParaRPr lang="en-GB" b="0" dirty="0">
              <a:effectLst/>
            </a:endParaRPr>
          </a:p>
          <a:p>
            <a:pPr rtl="0"/>
            <a:br>
              <a:rPr lang="en-GB" b="0" dirty="0">
                <a:effectLst/>
              </a:rPr>
            </a:br>
            <a:r>
              <a:rPr lang="en-GB" b="0" dirty="0">
                <a:effectLst/>
              </a:rPr>
              <a:t>Next, w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have preliminary designs for our hardware, developed to fit seamlessly into existing systems.</a:t>
            </a:r>
          </a:p>
          <a:p>
            <a:pPr rtl="0"/>
            <a:br>
              <a:rPr lang="en-GB" b="0" dirty="0">
                <a:effectLst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we are a team with diverse skills across industrial engineering, software engineering and computer science, possessing various skillsets that are important to this project like machine learning and operational optimisation.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1A3BB-D6DA-4176-91B9-027ACC148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74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Napolean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said that ‘War is 90% information.’</a:t>
            </a:r>
          </a:p>
          <a:p>
            <a:pPr rtl="0"/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as good information wins wars, our solutions generate reliable data to produce actionable insights, and will help SIA take-off ahead of the competition.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1A3BB-D6DA-4176-91B9-027ACC148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28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might look expensive at first glance, but you could be saving $10,000 a day, or nearly $4 million per year just on food waste, based on a mere 1% saving on in-flight meals.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1A3BB-D6DA-4176-91B9-027ACC148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5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0698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040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6080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14357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7477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1315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6592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9396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569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4632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8516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1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7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3794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5630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139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243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8396E-031D-415B-AC59-6F29D594735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8357A-D840-47A4-B51E-F79EFD43B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30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5123-DEE5-4238-97BA-518F1C688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7554570" cy="203105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Team winging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40246-E84E-420F-AE65-97B03535E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19088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SIA </a:t>
            </a:r>
            <a:r>
              <a:rPr lang="en-US" dirty="0" err="1">
                <a:solidFill>
                  <a:srgbClr val="FFFFFF"/>
                </a:solidFill>
              </a:rPr>
              <a:t>appchallenge</a:t>
            </a:r>
            <a:r>
              <a:rPr lang="en-US" dirty="0">
                <a:solidFill>
                  <a:srgbClr val="FFFFFF"/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286463246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7CE25C-4D5D-41BA-A47B-E21087999F6F}"/>
              </a:ext>
            </a:extLst>
          </p:cNvPr>
          <p:cNvSpPr/>
          <p:nvPr/>
        </p:nvSpPr>
        <p:spPr>
          <a:xfrm>
            <a:off x="4109013" y="0"/>
            <a:ext cx="8082988" cy="68535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1B97D-74A5-4888-B197-EF57C964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54" y="2316729"/>
            <a:ext cx="3025468" cy="22201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Food Package Counting system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362C39A-44B1-4698-92DD-CD5656A1D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84" y="1858471"/>
            <a:ext cx="7672200" cy="3141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18D0EC-62A1-4259-9416-807475216798}"/>
              </a:ext>
            </a:extLst>
          </p:cNvPr>
          <p:cNvSpPr txBox="1"/>
          <p:nvPr/>
        </p:nvSpPr>
        <p:spPr>
          <a:xfrm>
            <a:off x="4878668" y="1726267"/>
            <a:ext cx="1589065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1. Load Food Packets onto Roller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88711-F3D8-4AE1-812E-9372A79A8632}"/>
              </a:ext>
            </a:extLst>
          </p:cNvPr>
          <p:cNvSpPr txBox="1"/>
          <p:nvPr/>
        </p:nvSpPr>
        <p:spPr>
          <a:xfrm>
            <a:off x="6828296" y="1596861"/>
            <a:ext cx="2621483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2. Camera identifies packet and sends data to computer terminal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4F1E1-0CE8-41A2-88CD-7F952D6263BD}"/>
              </a:ext>
            </a:extLst>
          </p:cNvPr>
          <p:cNvSpPr txBox="1"/>
          <p:nvPr/>
        </p:nvSpPr>
        <p:spPr>
          <a:xfrm>
            <a:off x="9912162" y="1945964"/>
            <a:ext cx="1589065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3. Staff empties food contents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22E1E-6AC6-4CA3-B423-8DC4D4F094F3}"/>
              </a:ext>
            </a:extLst>
          </p:cNvPr>
          <p:cNvSpPr txBox="1"/>
          <p:nvPr/>
        </p:nvSpPr>
        <p:spPr>
          <a:xfrm>
            <a:off x="6828296" y="4718165"/>
            <a:ext cx="2372909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4. Staff sends data on computer terminal to server</a:t>
            </a:r>
          </a:p>
        </p:txBody>
      </p:sp>
    </p:spTree>
    <p:extLst>
      <p:ext uri="{BB962C8B-B14F-4D97-AF65-F5344CB8AC3E}">
        <p14:creationId xmlns:p14="http://schemas.microsoft.com/office/powerpoint/2010/main" val="31674096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mo Finals - FWMS">
            <a:hlinkClick r:id="" action="ppaction://media"/>
            <a:extLst>
              <a:ext uri="{FF2B5EF4-FFF2-40B4-BE49-F238E27FC236}">
                <a16:creationId xmlns:a16="http://schemas.microsoft.com/office/drawing/2014/main" id="{E867EED0-36AA-47FC-B97F-A404ED00A8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4110" cy="68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38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F121-565C-4778-983F-BE177F01F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30091-50F1-4D5A-9477-D783A551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978461"/>
            <a:ext cx="9905999" cy="2179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EFFECTIVE OPTIMIZATION OF CATERING POLICY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HOLISTIC MONITORING OF INVENTORY FLOWS</a:t>
            </a:r>
          </a:p>
        </p:txBody>
      </p:sp>
    </p:spTree>
    <p:extLst>
      <p:ext uri="{BB962C8B-B14F-4D97-AF65-F5344CB8AC3E}">
        <p14:creationId xmlns:p14="http://schemas.microsoft.com/office/powerpoint/2010/main" val="1411158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S Demo">
            <a:hlinkClick r:id="" action="ppaction://media"/>
            <a:extLst>
              <a:ext uri="{FF2B5EF4-FFF2-40B4-BE49-F238E27FC236}">
                <a16:creationId xmlns:a16="http://schemas.microsoft.com/office/drawing/2014/main" id="{4817CE6F-0679-4388-AAF5-5F1E698C24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83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BE1B32-44EF-4DCD-8C07-7440EB5FAB0B}"/>
              </a:ext>
            </a:extLst>
          </p:cNvPr>
          <p:cNvSpPr txBox="1"/>
          <p:nvPr/>
        </p:nvSpPr>
        <p:spPr>
          <a:xfrm>
            <a:off x="2376256" y="1953088"/>
            <a:ext cx="74394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99F1C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ROI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6 months – 1year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13349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5FECD-EE00-4018-AE3C-9E443739A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 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7577B-99CF-41BE-99BA-5F421E137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598171"/>
            <a:ext cx="9905999" cy="19169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Reduced inventory costs – storage &amp; critical shortfall</a:t>
            </a:r>
          </a:p>
          <a:p>
            <a:pPr marL="0" indent="0">
              <a:buNone/>
            </a:pPr>
            <a:r>
              <a:rPr lang="en-US" dirty="0"/>
              <a:t>Predictive analytics – </a:t>
            </a:r>
            <a:r>
              <a:rPr lang="en-US" dirty="0" err="1"/>
              <a:t>maximise</a:t>
            </a:r>
            <a:r>
              <a:rPr lang="en-US" dirty="0"/>
              <a:t> customer satisfaction &amp; business efficiency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Greater solidity of international branding &amp; business success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479E9-3D55-4A88-8D64-E6D3270A7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358"/>
            <a:ext cx="121920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6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EC562AA-33DB-4385-B41F-03F1A7FEBEC5}"/>
              </a:ext>
            </a:extLst>
          </p:cNvPr>
          <p:cNvSpPr txBox="1">
            <a:spLocks/>
          </p:cNvSpPr>
          <p:nvPr/>
        </p:nvSpPr>
        <p:spPr>
          <a:xfrm>
            <a:off x="2318712" y="822293"/>
            <a:ext cx="7554570" cy="1038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Team winging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D96C7-08A2-4182-994F-A1291A6667EF}"/>
              </a:ext>
            </a:extLst>
          </p:cNvPr>
          <p:cNvSpPr txBox="1"/>
          <p:nvPr/>
        </p:nvSpPr>
        <p:spPr>
          <a:xfrm>
            <a:off x="1769348" y="2023573"/>
            <a:ext cx="8653303" cy="725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Customized Algorithms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FCA1D8-D31A-49E2-B8A3-DC2177682936}"/>
              </a:ext>
            </a:extLst>
          </p:cNvPr>
          <p:cNvSpPr txBox="1"/>
          <p:nvPr/>
        </p:nvSpPr>
        <p:spPr>
          <a:xfrm>
            <a:off x="1361657" y="3337348"/>
            <a:ext cx="2763078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99F1C"/>
                </a:solidFill>
                <a:latin typeface="Tw Cen MT" panose="020B0602020104020603"/>
              </a:rPr>
              <a:t>50% Faster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0B0B7A-3355-4B79-8EEA-509F567CE9A4}"/>
              </a:ext>
            </a:extLst>
          </p:cNvPr>
          <p:cNvSpPr txBox="1"/>
          <p:nvPr/>
        </p:nvSpPr>
        <p:spPr>
          <a:xfrm>
            <a:off x="4293702" y="3337348"/>
            <a:ext cx="3604589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500" dirty="0">
                <a:solidFill>
                  <a:srgbClr val="F99F1C"/>
                </a:solidFill>
                <a:latin typeface="Tw Cen MT" panose="020B0602020104020603"/>
              </a:rPr>
              <a:t>Below 0.05% Error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FD3AE6-C12A-48C9-83D4-019732463B3C}"/>
              </a:ext>
            </a:extLst>
          </p:cNvPr>
          <p:cNvSpPr/>
          <p:nvPr/>
        </p:nvSpPr>
        <p:spPr>
          <a:xfrm>
            <a:off x="3552865" y="4499603"/>
            <a:ext cx="5086264" cy="725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SG" sz="2400" dirty="0">
                <a:solidFill>
                  <a:prstClr val="white"/>
                </a:solidFill>
                <a:latin typeface="Tw Cen MT" panose="020B0602020104020603"/>
              </a:rPr>
              <a:t>Hardware Designs to fit existing systems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AC51F-01F6-4525-8F70-F77D28372762}"/>
              </a:ext>
            </a:extLst>
          </p:cNvPr>
          <p:cNvSpPr txBox="1"/>
          <p:nvPr/>
        </p:nvSpPr>
        <p:spPr>
          <a:xfrm>
            <a:off x="8067265" y="3337348"/>
            <a:ext cx="2763078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500" dirty="0">
                <a:solidFill>
                  <a:srgbClr val="F99F1C"/>
                </a:solidFill>
                <a:latin typeface="Tw Cen MT" panose="020B0602020104020603"/>
              </a:rPr>
              <a:t>Scalable</a:t>
            </a:r>
          </a:p>
        </p:txBody>
      </p:sp>
    </p:spTree>
    <p:extLst>
      <p:ext uri="{BB962C8B-B14F-4D97-AF65-F5344CB8AC3E}">
        <p14:creationId xmlns:p14="http://schemas.microsoft.com/office/powerpoint/2010/main" val="609074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C02B1-847E-409A-8D75-C7431CB59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3983" y="4127472"/>
            <a:ext cx="1610887" cy="57231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Kai </a:t>
            </a:r>
            <a:r>
              <a:rPr lang="en-US" dirty="0" err="1">
                <a:solidFill>
                  <a:schemeClr val="tx2"/>
                </a:solidFill>
              </a:rPr>
              <a:t>lun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6DDBF8-20B8-49EC-9DD4-D0705B263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3466" y="4130643"/>
            <a:ext cx="1604581" cy="572318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2"/>
                </a:solidFill>
              </a:rPr>
              <a:t>james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273B11-F2AB-4AC9-A377-FB0FFBD26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5393" y="4118745"/>
            <a:ext cx="1609915" cy="569502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2"/>
                </a:solidFill>
              </a:rPr>
              <a:t>shiyao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F17292-3CBB-42E3-919F-78342F0CA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962912" y="1948478"/>
            <a:ext cx="2345687" cy="2262034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3C45A5-E10C-4E57-B87B-BFAAED73B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978301" y="1948478"/>
            <a:ext cx="2345688" cy="2262035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23D356-570C-44F8-956A-3CE63B7661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946582" y="1948478"/>
            <a:ext cx="2345686" cy="2262035"/>
          </a:xfrm>
          <a:prstGeom prst="ellipse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EC562AA-33DB-4385-B41F-03F1A7FEBEC5}"/>
              </a:ext>
            </a:extLst>
          </p:cNvPr>
          <p:cNvSpPr txBox="1">
            <a:spLocks/>
          </p:cNvSpPr>
          <p:nvPr/>
        </p:nvSpPr>
        <p:spPr>
          <a:xfrm>
            <a:off x="2318713" y="444606"/>
            <a:ext cx="7554570" cy="1038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Team winging 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72954D-88E3-4945-A1EB-603A2578DF93}"/>
              </a:ext>
            </a:extLst>
          </p:cNvPr>
          <p:cNvSpPr txBox="1"/>
          <p:nvPr/>
        </p:nvSpPr>
        <p:spPr>
          <a:xfrm>
            <a:off x="1444206" y="4828498"/>
            <a:ext cx="3350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Industrial &amp; Systems Engineering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20000"/>
                    <a:lumOff val="8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E3C5C5-B2CE-459B-B82C-FB8EBC3D899C}"/>
              </a:ext>
            </a:extLst>
          </p:cNvPr>
          <p:cNvSpPr txBox="1"/>
          <p:nvPr/>
        </p:nvSpPr>
        <p:spPr>
          <a:xfrm>
            <a:off x="4586602" y="4828498"/>
            <a:ext cx="3098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Software Engineering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20000"/>
                    <a:lumOff val="8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University of Queensland/NUS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D1224F-9548-4792-A44D-72524B5EE329}"/>
              </a:ext>
            </a:extLst>
          </p:cNvPr>
          <p:cNvSpPr txBox="1"/>
          <p:nvPr/>
        </p:nvSpPr>
        <p:spPr>
          <a:xfrm>
            <a:off x="7601197" y="4813784"/>
            <a:ext cx="3098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Computer Science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20000"/>
                    <a:lumOff val="8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NUS</a:t>
            </a:r>
          </a:p>
        </p:txBody>
      </p:sp>
    </p:spTree>
    <p:extLst>
      <p:ext uri="{BB962C8B-B14F-4D97-AF65-F5344CB8AC3E}">
        <p14:creationId xmlns:p14="http://schemas.microsoft.com/office/powerpoint/2010/main" val="166363247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393C-7520-4F6A-99BD-602FEF7BEF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Team winging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5BFDF-B34B-4D75-A754-8328848532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27927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F9FCE-4434-43D3-9EF7-7709AC3CBA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 &amp; Answer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A8B7C4-F946-4AF0-9968-2B35501DD1B5}"/>
              </a:ext>
            </a:extLst>
          </p:cNvPr>
          <p:cNvSpPr txBox="1">
            <a:spLocks/>
          </p:cNvSpPr>
          <p:nvPr/>
        </p:nvSpPr>
        <p:spPr>
          <a:xfrm>
            <a:off x="1876423" y="1681163"/>
            <a:ext cx="879157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Team Winging it</a:t>
            </a:r>
          </a:p>
        </p:txBody>
      </p:sp>
    </p:spTree>
    <p:extLst>
      <p:ext uri="{BB962C8B-B14F-4D97-AF65-F5344CB8AC3E}">
        <p14:creationId xmlns:p14="http://schemas.microsoft.com/office/powerpoint/2010/main" val="36316353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FC56A-B949-4C6B-B818-323127273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5094" y="1058472"/>
            <a:ext cx="4572000" cy="548640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Tracking inventory flow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16C5A-2879-4DF5-9D3E-DA8C4AFC5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24000" y="1058472"/>
            <a:ext cx="4572000" cy="548640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Tracking </a:t>
            </a:r>
            <a:r>
              <a:rPr lang="en-US" b="1" dirty="0" err="1"/>
              <a:t>f&amp;B</a:t>
            </a:r>
            <a:r>
              <a:rPr lang="en-US" b="1" dirty="0"/>
              <a:t> Wastage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484F9-B688-433F-941F-36CE08D921A5}"/>
              </a:ext>
            </a:extLst>
          </p:cNvPr>
          <p:cNvSpPr txBox="1"/>
          <p:nvPr/>
        </p:nvSpPr>
        <p:spPr>
          <a:xfrm>
            <a:off x="2709479" y="4185514"/>
            <a:ext cx="67256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chemeClr val="tx2"/>
                </a:solidFill>
              </a:rPr>
              <a:t>≈ $8,000,000 p.a.</a:t>
            </a:r>
            <a:r>
              <a:rPr lang="en-US" sz="4000" dirty="0"/>
              <a:t>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6EF9949-EAAC-4D9E-8918-6731F476B0CC}"/>
              </a:ext>
            </a:extLst>
          </p:cNvPr>
          <p:cNvSpPr txBox="1">
            <a:spLocks/>
          </p:cNvSpPr>
          <p:nvPr/>
        </p:nvSpPr>
        <p:spPr>
          <a:xfrm>
            <a:off x="6951284" y="3373528"/>
            <a:ext cx="3802341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none" dirty="0">
                <a:solidFill>
                  <a:schemeClr val="tx2"/>
                </a:solidFill>
              </a:rPr>
              <a:t>= $ 3,600,000 p.a.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1A56FD1-52E2-4D44-8A2B-AE33307F4851}"/>
              </a:ext>
            </a:extLst>
          </p:cNvPr>
          <p:cNvSpPr txBox="1">
            <a:spLocks/>
          </p:cNvSpPr>
          <p:nvPr/>
        </p:nvSpPr>
        <p:spPr>
          <a:xfrm>
            <a:off x="2497517" y="3373270"/>
            <a:ext cx="3574774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cap="none" dirty="0">
                <a:solidFill>
                  <a:schemeClr val="tx2"/>
                </a:solidFill>
              </a:rPr>
              <a:t>= $ 4,000,000 p.a.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8B49610-8F18-436D-855F-E9F57A6DC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127954"/>
              </p:ext>
            </p:extLst>
          </p:nvPr>
        </p:nvGraphicFramePr>
        <p:xfrm>
          <a:off x="2497517" y="2001670"/>
          <a:ext cx="2743201" cy="13716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743201">
                  <a:extLst>
                    <a:ext uri="{9D8B030D-6E8A-4147-A177-3AD203B41FA5}">
                      <a16:colId xmlns:a16="http://schemas.microsoft.com/office/drawing/2014/main" val="7376372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$532.6 million*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577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≈ $400 million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4548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x 1% saved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9389304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B3097D3-D428-403D-A558-4F65B6BC4233}"/>
              </a:ext>
            </a:extLst>
          </p:cNvPr>
          <p:cNvSpPr txBox="1"/>
          <p:nvPr/>
        </p:nvSpPr>
        <p:spPr>
          <a:xfrm>
            <a:off x="2091656" y="6331035"/>
            <a:ext cx="8126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* Lifted from SIA Group Annual Report AY17/18 Income Statement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B295BE5-3B76-45A9-8F49-BD36342EB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521504"/>
              </p:ext>
            </p:extLst>
          </p:nvPr>
        </p:nvGraphicFramePr>
        <p:xfrm>
          <a:off x="6951284" y="2001670"/>
          <a:ext cx="2743200" cy="13716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9493241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$2500 x 2 workers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140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x 12 months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5904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x 60 destinations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2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07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24" grpId="0"/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9F9F-E0B5-42AB-9406-AC41A7FAB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 for separate systems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8D3983-1A32-40C3-B54E-7B0905B45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Independent System Optimization</a:t>
            </a:r>
          </a:p>
          <a:p>
            <a:pPr marL="0" indent="0" fontAlgn="ctr">
              <a:buNone/>
            </a:pPr>
            <a:r>
              <a:rPr lang="en-AU" dirty="0"/>
              <a:t>- Crockery 60% faster than Neural Network</a:t>
            </a:r>
            <a:endParaRPr lang="en-US" dirty="0"/>
          </a:p>
          <a:p>
            <a:pPr marL="0" indent="0" fontAlgn="ctr">
              <a:buNone/>
            </a:pPr>
            <a:r>
              <a:rPr lang="en-AU" dirty="0"/>
              <a:t>- Cutlery 2-4 times faster than Neural Network</a:t>
            </a:r>
            <a:endParaRPr lang="en-US" dirty="0"/>
          </a:p>
          <a:p>
            <a:pPr marL="0" indent="0">
              <a:buNone/>
            </a:pPr>
            <a:r>
              <a:rPr lang="en-AU" dirty="0"/>
              <a:t>- Cutlery less than .05% error</a:t>
            </a:r>
            <a:endParaRPr lang="en-US" dirty="0"/>
          </a:p>
          <a:p>
            <a:pPr marL="0" indent="0">
              <a:buNone/>
            </a:pPr>
            <a:r>
              <a:rPr lang="en-AU" dirty="0"/>
              <a:t>- Requires less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3296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F273212-2B48-408F-A384-26E189D96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129509"/>
              </p:ext>
            </p:extLst>
          </p:nvPr>
        </p:nvGraphicFramePr>
        <p:xfrm>
          <a:off x="1141412" y="2249488"/>
          <a:ext cx="9905998" cy="27432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893980">
                  <a:extLst>
                    <a:ext uri="{9D8B030D-6E8A-4147-A177-3AD203B41FA5}">
                      <a16:colId xmlns:a16="http://schemas.microsoft.com/office/drawing/2014/main" val="3638653824"/>
                    </a:ext>
                  </a:extLst>
                </a:gridCol>
                <a:gridCol w="5012018">
                  <a:extLst>
                    <a:ext uri="{9D8B030D-6E8A-4147-A177-3AD203B41FA5}">
                      <a16:colId xmlns:a16="http://schemas.microsoft.com/office/drawing/2014/main" val="17394752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In-flight meals expenditure, FY 2017/18*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$532.6 million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382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Cutting away alcohol &amp; fringe items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≈ $400 million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873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Assuming 1% savings rate from </a:t>
                      </a:r>
                      <a:r>
                        <a:rPr lang="en-US" sz="2000" b="0" dirty="0" err="1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optimisation</a:t>
                      </a:r>
                      <a:endParaRPr lang="en-US" sz="20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x 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336537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/>
                      <a:endParaRPr lang="en-US" sz="20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solidFill>
                            <a:schemeClr val="tx2"/>
                          </a:solidFill>
                        </a:rPr>
                        <a:t>= $4,000,000 p.a.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43861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625FECD-EE00-4018-AE3C-9E443739A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 lost – in-flight meals wastage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8F6929-BD75-455E-886C-D8F3D2EAB9A4}"/>
              </a:ext>
            </a:extLst>
          </p:cNvPr>
          <p:cNvSpPr txBox="1"/>
          <p:nvPr/>
        </p:nvSpPr>
        <p:spPr>
          <a:xfrm>
            <a:off x="1141411" y="6383720"/>
            <a:ext cx="812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* Lifted from SIA Group Annual Report AY17/18 Income Statement</a:t>
            </a:r>
          </a:p>
        </p:txBody>
      </p:sp>
    </p:spTree>
    <p:extLst>
      <p:ext uri="{BB962C8B-B14F-4D97-AF65-F5344CB8AC3E}">
        <p14:creationId xmlns:p14="http://schemas.microsoft.com/office/powerpoint/2010/main" val="103045206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1D9DC8-62F5-4299-B123-5284C8753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128781"/>
              </p:ext>
            </p:extLst>
          </p:nvPr>
        </p:nvGraphicFramePr>
        <p:xfrm>
          <a:off x="1141412" y="2270760"/>
          <a:ext cx="9905999" cy="23774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359623">
                  <a:extLst>
                    <a:ext uri="{9D8B030D-6E8A-4147-A177-3AD203B41FA5}">
                      <a16:colId xmlns:a16="http://schemas.microsoft.com/office/drawing/2014/main" val="3638653824"/>
                    </a:ext>
                  </a:extLst>
                </a:gridCol>
                <a:gridCol w="5546376">
                  <a:extLst>
                    <a:ext uri="{9D8B030D-6E8A-4147-A177-3AD203B41FA5}">
                      <a16:colId xmlns:a16="http://schemas.microsoft.com/office/drawing/2014/main" val="1739475261"/>
                    </a:ext>
                  </a:extLst>
                </a:gridCol>
              </a:tblGrid>
              <a:tr h="507731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Estimated annual cost of </a:t>
                      </a:r>
                      <a:r>
                        <a:rPr lang="en-US" sz="2000" b="0" dirty="0" err="1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labour</a:t>
                      </a:r>
                      <a:r>
                        <a:rPr lang="en-US" sz="20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per </a:t>
                      </a:r>
                      <a:r>
                        <a:rPr lang="en-US" sz="2000" b="0" dirty="0" err="1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pax</a:t>
                      </a:r>
                      <a:endParaRPr lang="en-US" sz="20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$2500 x 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7386"/>
                  </a:ext>
                </a:extLst>
              </a:tr>
              <a:tr h="507731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Assuming a removal of 2 </a:t>
                      </a:r>
                      <a:r>
                        <a:rPr lang="en-US" sz="2000" b="0" dirty="0" err="1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pax</a:t>
                      </a:r>
                      <a:endParaRPr lang="en-US" sz="20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x 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336537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endParaRPr lang="en-US" sz="20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x 60 Destinations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26087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99F1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= $ 3,600,000 p.a.</a:t>
                      </a:r>
                      <a:endParaRPr kumimoji="0" lang="en-US" sz="4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570253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9E0CCBF-1CEC-4C80-A4B8-3CB95839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 lost – manual inventory counting</a:t>
            </a:r>
          </a:p>
        </p:txBody>
      </p:sp>
    </p:spTree>
    <p:extLst>
      <p:ext uri="{BB962C8B-B14F-4D97-AF65-F5344CB8AC3E}">
        <p14:creationId xmlns:p14="http://schemas.microsoft.com/office/powerpoint/2010/main" val="39594959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7C3CA3F-5295-4B9E-8C86-AEA9AA10D110}"/>
              </a:ext>
            </a:extLst>
          </p:cNvPr>
          <p:cNvSpPr/>
          <p:nvPr/>
        </p:nvSpPr>
        <p:spPr>
          <a:xfrm>
            <a:off x="1597610" y="3461167"/>
            <a:ext cx="5303520" cy="7315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Food Package Counting System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2875B5-E7FD-4A16-B59B-2C2221CD4AA7}"/>
              </a:ext>
            </a:extLst>
          </p:cNvPr>
          <p:cNvSpPr/>
          <p:nvPr/>
        </p:nvSpPr>
        <p:spPr>
          <a:xfrm>
            <a:off x="1597610" y="1738029"/>
            <a:ext cx="5303520" cy="7315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Crockery Counting System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851C39-49E0-4F5E-9DAF-97EFF2D1D08B}"/>
              </a:ext>
            </a:extLst>
          </p:cNvPr>
          <p:cNvSpPr/>
          <p:nvPr/>
        </p:nvSpPr>
        <p:spPr>
          <a:xfrm>
            <a:off x="1597610" y="2599598"/>
            <a:ext cx="5303520" cy="7315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Cutlery Counting System</a:t>
            </a: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F004C683-4FE6-493E-A062-4C5C1A2398E5}"/>
              </a:ext>
            </a:extLst>
          </p:cNvPr>
          <p:cNvSpPr/>
          <p:nvPr/>
        </p:nvSpPr>
        <p:spPr>
          <a:xfrm rot="5400000">
            <a:off x="3958904" y="1632927"/>
            <a:ext cx="580930" cy="5927058"/>
          </a:xfrm>
          <a:prstGeom prst="rightBrace">
            <a:avLst>
              <a:gd name="adj1" fmla="val 78163"/>
              <a:gd name="adj2" fmla="val 49825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3F81E2A5-4A76-4D35-9577-F1ADED2A2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251" y="4993243"/>
            <a:ext cx="6152235" cy="7622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Central database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29E9204-02F1-428F-ACA0-8FA254E2B11F}"/>
              </a:ext>
            </a:extLst>
          </p:cNvPr>
          <p:cNvCxnSpPr>
            <a:cxnSpLocks/>
          </p:cNvCxnSpPr>
          <p:nvPr/>
        </p:nvCxnSpPr>
        <p:spPr>
          <a:xfrm flipH="1" flipV="1">
            <a:off x="7212899" y="2095418"/>
            <a:ext cx="1275118" cy="861568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7D23A3D-ED90-4043-BD83-FC723A35D7E1}"/>
              </a:ext>
            </a:extLst>
          </p:cNvPr>
          <p:cNvCxnSpPr>
            <a:cxnSpLocks/>
          </p:cNvCxnSpPr>
          <p:nvPr/>
        </p:nvCxnSpPr>
        <p:spPr>
          <a:xfrm flipH="1">
            <a:off x="7212899" y="2956986"/>
            <a:ext cx="1275118" cy="861569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B8C9D9F-DB16-46E8-964D-21C115CB77C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75259" y="2221141"/>
            <a:ext cx="1471690" cy="1471690"/>
          </a:xfrm>
          <a:prstGeom prst="rect">
            <a:avLst/>
          </a:prstGeom>
          <a:noFill/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717FBA-4124-49B6-AEFC-4FF7ACBA773E}"/>
              </a:ext>
            </a:extLst>
          </p:cNvPr>
          <p:cNvCxnSpPr>
            <a:cxnSpLocks/>
          </p:cNvCxnSpPr>
          <p:nvPr/>
        </p:nvCxnSpPr>
        <p:spPr>
          <a:xfrm flipH="1">
            <a:off x="7212899" y="2956986"/>
            <a:ext cx="1275118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3685B65-5539-47A9-A945-082EA80D2338}"/>
              </a:ext>
            </a:extLst>
          </p:cNvPr>
          <p:cNvSpPr/>
          <p:nvPr/>
        </p:nvSpPr>
        <p:spPr>
          <a:xfrm>
            <a:off x="8584266" y="3026198"/>
            <a:ext cx="327992" cy="31804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2B592EF-1265-494A-90CD-8B6A1BE31887}"/>
              </a:ext>
            </a:extLst>
          </p:cNvPr>
          <p:cNvSpPr/>
          <p:nvPr/>
        </p:nvSpPr>
        <p:spPr>
          <a:xfrm>
            <a:off x="8960382" y="3026198"/>
            <a:ext cx="327992" cy="31804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5C521DB-A3AA-47B9-9E8C-2B859FAB044B}"/>
              </a:ext>
            </a:extLst>
          </p:cNvPr>
          <p:cNvSpPr/>
          <p:nvPr/>
        </p:nvSpPr>
        <p:spPr>
          <a:xfrm>
            <a:off x="8767244" y="2691550"/>
            <a:ext cx="327992" cy="31804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02B87BEA-1E92-415D-B1AC-11F98E8CD9B2}"/>
              </a:ext>
            </a:extLst>
          </p:cNvPr>
          <p:cNvSpPr txBox="1">
            <a:spLocks/>
          </p:cNvSpPr>
          <p:nvPr/>
        </p:nvSpPr>
        <p:spPr>
          <a:xfrm>
            <a:off x="9461424" y="3640247"/>
            <a:ext cx="1699360" cy="5486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Landed Flight</a:t>
            </a:r>
          </a:p>
        </p:txBody>
      </p:sp>
    </p:spTree>
    <p:extLst>
      <p:ext uri="{BB962C8B-B14F-4D97-AF65-F5344CB8AC3E}">
        <p14:creationId xmlns:p14="http://schemas.microsoft.com/office/powerpoint/2010/main" val="182365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71" grpId="0" animBg="1"/>
      <p:bldP spid="73" grpId="0"/>
      <p:bldP spid="25" grpId="0" animBg="1"/>
      <p:bldP spid="41" grpId="0" animBg="1"/>
      <p:bldP spid="42" grpId="0" animBg="1"/>
      <p:bldP spid="4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7CE25C-4D5D-41BA-A47B-E21087999F6F}"/>
              </a:ext>
            </a:extLst>
          </p:cNvPr>
          <p:cNvSpPr/>
          <p:nvPr/>
        </p:nvSpPr>
        <p:spPr>
          <a:xfrm>
            <a:off x="0" y="0"/>
            <a:ext cx="808298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362C39A-44B1-4698-92DD-CD5656A1D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6" y="1553509"/>
            <a:ext cx="7512116" cy="4675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C1B97D-74A5-4888-B197-EF57C964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683" y="2689714"/>
            <a:ext cx="2851417" cy="1478570"/>
          </a:xfrm>
        </p:spPr>
        <p:txBody>
          <a:bodyPr>
            <a:normAutofit/>
          </a:bodyPr>
          <a:lstStyle/>
          <a:p>
            <a:r>
              <a:rPr lang="en-US" sz="3200" dirty="0"/>
              <a:t>Crockery counting system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69D15-FB44-40EA-AEEE-E5AA72EBCD86}"/>
              </a:ext>
            </a:extLst>
          </p:cNvPr>
          <p:cNvSpPr txBox="1"/>
          <p:nvPr/>
        </p:nvSpPr>
        <p:spPr>
          <a:xfrm>
            <a:off x="354897" y="2213281"/>
            <a:ext cx="1282435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1. Crockery approaches end of machine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63E3F-E1CD-4F42-BCB8-85EF71301C46}"/>
              </a:ext>
            </a:extLst>
          </p:cNvPr>
          <p:cNvSpPr txBox="1"/>
          <p:nvPr/>
        </p:nvSpPr>
        <p:spPr>
          <a:xfrm>
            <a:off x="2000250" y="1021080"/>
            <a:ext cx="2591010" cy="9541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2. Camera captures machine output. Algorithm identifies crockery the moment it leaves the edge of the machine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39D2F9-E1C8-47CE-BE40-CD8AEE56BABB}"/>
              </a:ext>
            </a:extLst>
          </p:cNvPr>
          <p:cNvSpPr txBox="1"/>
          <p:nvPr/>
        </p:nvSpPr>
        <p:spPr>
          <a:xfrm>
            <a:off x="4732069" y="2207179"/>
            <a:ext cx="2120493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3. Staff can collect crockery once it is out of camera’s field of vision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759F59-9FC9-4775-A440-BA894CC15D13}"/>
              </a:ext>
            </a:extLst>
          </p:cNvPr>
          <p:cNvSpPr txBox="1"/>
          <p:nvPr/>
        </p:nvSpPr>
        <p:spPr>
          <a:xfrm>
            <a:off x="5242628" y="3367829"/>
            <a:ext cx="2049472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4. Staff uploads crockery count to server at the end of the batch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47578-0C8E-4E5F-8707-4AD455C28F7F}"/>
              </a:ext>
            </a:extLst>
          </p:cNvPr>
          <p:cNvSpPr txBox="1"/>
          <p:nvPr/>
        </p:nvSpPr>
        <p:spPr>
          <a:xfrm>
            <a:off x="1103034" y="5813383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Count =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756E9-E10C-4298-AAEC-94028C818F01}"/>
              </a:ext>
            </a:extLst>
          </p:cNvPr>
          <p:cNvSpPr txBox="1"/>
          <p:nvPr/>
        </p:nvSpPr>
        <p:spPr>
          <a:xfrm>
            <a:off x="2211828" y="5813383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Count =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96BD74-21F4-48E9-BCBC-851449289323}"/>
              </a:ext>
            </a:extLst>
          </p:cNvPr>
          <p:cNvSpPr txBox="1"/>
          <p:nvPr/>
        </p:nvSpPr>
        <p:spPr>
          <a:xfrm>
            <a:off x="3251521" y="5813382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Count = 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53E806-E264-448B-B6DA-1BF5120BF6B8}"/>
              </a:ext>
            </a:extLst>
          </p:cNvPr>
          <p:cNvSpPr txBox="1"/>
          <p:nvPr/>
        </p:nvSpPr>
        <p:spPr>
          <a:xfrm>
            <a:off x="4360315" y="5813381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Count =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DCE709-4548-41F6-922D-9FB97314FE34}"/>
              </a:ext>
            </a:extLst>
          </p:cNvPr>
          <p:cNvSpPr txBox="1"/>
          <p:nvPr/>
        </p:nvSpPr>
        <p:spPr>
          <a:xfrm>
            <a:off x="5403255" y="5813381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Count = 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87AAD-750C-44F3-8910-DAAE8BCC2FC9}"/>
              </a:ext>
            </a:extLst>
          </p:cNvPr>
          <p:cNvSpPr txBox="1"/>
          <p:nvPr/>
        </p:nvSpPr>
        <p:spPr>
          <a:xfrm>
            <a:off x="6508802" y="5836920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Count =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877C65-E989-4F04-9EEB-A9E22FCED3AB}"/>
              </a:ext>
            </a:extLst>
          </p:cNvPr>
          <p:cNvSpPr/>
          <p:nvPr/>
        </p:nvSpPr>
        <p:spPr>
          <a:xfrm>
            <a:off x="816451" y="4495431"/>
            <a:ext cx="2354580" cy="18973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3C2F56-6A53-4B81-8AC9-B23B040C5F3B}"/>
              </a:ext>
            </a:extLst>
          </p:cNvPr>
          <p:cNvSpPr/>
          <p:nvPr/>
        </p:nvSpPr>
        <p:spPr>
          <a:xfrm>
            <a:off x="3106816" y="4517397"/>
            <a:ext cx="2178841" cy="18973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FFC634-B7D4-41B7-870C-BF712F0CC747}"/>
              </a:ext>
            </a:extLst>
          </p:cNvPr>
          <p:cNvSpPr/>
          <p:nvPr/>
        </p:nvSpPr>
        <p:spPr>
          <a:xfrm>
            <a:off x="5242628" y="4495431"/>
            <a:ext cx="2178841" cy="18973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23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E457B8-A923-405E-826A-9ACF6D55BC98}"/>
              </a:ext>
            </a:extLst>
          </p:cNvPr>
          <p:cNvSpPr/>
          <p:nvPr/>
        </p:nvSpPr>
        <p:spPr>
          <a:xfrm>
            <a:off x="-1" y="0"/>
            <a:ext cx="1219199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1B97D-74A5-4888-B197-EF57C964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85" y="2340333"/>
            <a:ext cx="2851417" cy="222172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Demo – Cutlery recognition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EDAEB-720A-40EE-802E-B4A07480A342}"/>
              </a:ext>
            </a:extLst>
          </p:cNvPr>
          <p:cNvSpPr txBox="1"/>
          <p:nvPr/>
        </p:nvSpPr>
        <p:spPr>
          <a:xfrm>
            <a:off x="5567680" y="1432560"/>
            <a:ext cx="4917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>
                <a:solidFill>
                  <a:schemeClr val="bg1"/>
                </a:solidFill>
              </a:rPr>
              <a:t>INSERT DEMO HERE IF REQUIRED</a:t>
            </a:r>
          </a:p>
        </p:txBody>
      </p:sp>
      <p:pic>
        <p:nvPicPr>
          <p:cNvPr id="5" name="video1_Trim">
            <a:hlinkClick r:id="" action="ppaction://media"/>
            <a:extLst>
              <a:ext uri="{FF2B5EF4-FFF2-40B4-BE49-F238E27FC236}">
                <a16:creationId xmlns:a16="http://schemas.microsoft.com/office/drawing/2014/main" id="{6CF098AD-F5D4-47A6-A3B7-D33B5938B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52" b="-1"/>
          <a:stretch/>
        </p:blipFill>
        <p:spPr>
          <a:xfrm>
            <a:off x="0" y="1126634"/>
            <a:ext cx="12192000" cy="52209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AAB68A-FDF7-4A57-B610-57F95E0A0CDA}"/>
              </a:ext>
            </a:extLst>
          </p:cNvPr>
          <p:cNvSpPr/>
          <p:nvPr/>
        </p:nvSpPr>
        <p:spPr>
          <a:xfrm>
            <a:off x="0" y="5361105"/>
            <a:ext cx="910585" cy="969642"/>
          </a:xfrm>
          <a:prstGeom prst="rect">
            <a:avLst/>
          </a:prstGeom>
          <a:solidFill>
            <a:srgbClr val="2A2A2A"/>
          </a:solidFill>
          <a:ln>
            <a:solidFill>
              <a:srgbClr val="2A2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79830-CDF4-48C3-BAF6-28D916A02958}"/>
              </a:ext>
            </a:extLst>
          </p:cNvPr>
          <p:cNvSpPr/>
          <p:nvPr/>
        </p:nvSpPr>
        <p:spPr>
          <a:xfrm>
            <a:off x="7516911" y="4688976"/>
            <a:ext cx="4675086" cy="6587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59D007-49E5-4A50-994C-93FA149FF05A}"/>
              </a:ext>
            </a:extLst>
          </p:cNvPr>
          <p:cNvSpPr/>
          <p:nvPr/>
        </p:nvSpPr>
        <p:spPr>
          <a:xfrm>
            <a:off x="7516911" y="1126634"/>
            <a:ext cx="4675089" cy="634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9B2B30-356F-446E-8F03-034FD1E9E53C}"/>
              </a:ext>
            </a:extLst>
          </p:cNvPr>
          <p:cNvSpPr/>
          <p:nvPr/>
        </p:nvSpPr>
        <p:spPr>
          <a:xfrm>
            <a:off x="7472982" y="1126634"/>
            <a:ext cx="126698" cy="42243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2891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7CE25C-4D5D-41BA-A47B-E21087999F6F}"/>
              </a:ext>
            </a:extLst>
          </p:cNvPr>
          <p:cNvSpPr/>
          <p:nvPr/>
        </p:nvSpPr>
        <p:spPr>
          <a:xfrm>
            <a:off x="4109013" y="0"/>
            <a:ext cx="808298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1B97D-74A5-4888-B197-EF57C964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62" y="2101002"/>
            <a:ext cx="2994234" cy="24963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Cutlery counting system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DF62C1-15C2-4254-8669-A20121FA8568}"/>
              </a:ext>
            </a:extLst>
          </p:cNvPr>
          <p:cNvGrpSpPr/>
          <p:nvPr/>
        </p:nvGrpSpPr>
        <p:grpSpPr>
          <a:xfrm>
            <a:off x="4109013" y="696638"/>
            <a:ext cx="7956114" cy="4543905"/>
            <a:chOff x="4109013" y="-525875"/>
            <a:chExt cx="7956114" cy="4543905"/>
          </a:xfrm>
        </p:grpSpPr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id="{1362C39A-44B1-4698-92DD-CD5656A1D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69"/>
            <a:stretch/>
          </p:blipFill>
          <p:spPr>
            <a:xfrm>
              <a:off x="4109013" y="737422"/>
              <a:ext cx="7956114" cy="2778532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6539BFE-DBF0-4E67-9561-1183040B8063}"/>
                </a:ext>
              </a:extLst>
            </p:cNvPr>
            <p:cNvGrpSpPr/>
            <p:nvPr/>
          </p:nvGrpSpPr>
          <p:grpSpPr>
            <a:xfrm>
              <a:off x="4356980" y="-525875"/>
              <a:ext cx="1457411" cy="2593214"/>
              <a:chOff x="4356980" y="-525875"/>
              <a:chExt cx="1457411" cy="259321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632B24-8EF7-4282-9E13-F6811F8CEA9E}"/>
                  </a:ext>
                </a:extLst>
              </p:cNvPr>
              <p:cNvSpPr txBox="1"/>
              <p:nvPr/>
            </p:nvSpPr>
            <p:spPr>
              <a:xfrm>
                <a:off x="4356980" y="-525875"/>
                <a:ext cx="1457411" cy="9541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/>
                    </a:solidFill>
                  </a:rPr>
                  <a:t>1. Cutlery get separated and divided into two belts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211818F-36E0-4B53-98C1-DA731404BE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1636" y="235346"/>
                <a:ext cx="234172" cy="1831993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B4248B5-87A7-406F-AB8A-765349E98893}"/>
                </a:ext>
              </a:extLst>
            </p:cNvPr>
            <p:cNvGrpSpPr/>
            <p:nvPr/>
          </p:nvGrpSpPr>
          <p:grpSpPr>
            <a:xfrm>
              <a:off x="6030515" y="428231"/>
              <a:ext cx="1509414" cy="2037794"/>
              <a:chOff x="6030515" y="428231"/>
              <a:chExt cx="1509414" cy="203779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699637-F50A-433C-BA8D-4CB7FD4A838B}"/>
                  </a:ext>
                </a:extLst>
              </p:cNvPr>
              <p:cNvSpPr txBox="1"/>
              <p:nvPr/>
            </p:nvSpPr>
            <p:spPr>
              <a:xfrm>
                <a:off x="6030515" y="428231"/>
                <a:ext cx="1509414" cy="7386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/>
                    </a:solidFill>
                  </a:rPr>
                  <a:t>2. Wedge </a:t>
                </a:r>
                <a:r>
                  <a:rPr lang="en-US" sz="1400" dirty="0" err="1">
                    <a:solidFill>
                      <a:schemeClr val="bg2"/>
                    </a:solidFill>
                  </a:rPr>
                  <a:t>alignings</a:t>
                </a:r>
                <a:r>
                  <a:rPr lang="en-US" sz="1400" dirty="0">
                    <a:solidFill>
                      <a:schemeClr val="bg2"/>
                    </a:solidFill>
                  </a:rPr>
                  <a:t> cutlery into separate belts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E427A12-71B4-4BE4-8EC0-F326925BB0A6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 flipH="1">
                <a:off x="6288336" y="1166895"/>
                <a:ext cx="496886" cy="129913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CA6814D-A1BA-496B-8C87-3EB90D1F1CB9}"/>
                </a:ext>
              </a:extLst>
            </p:cNvPr>
            <p:cNvGrpSpPr/>
            <p:nvPr/>
          </p:nvGrpSpPr>
          <p:grpSpPr>
            <a:xfrm>
              <a:off x="6810202" y="-197776"/>
              <a:ext cx="2756632" cy="3089803"/>
              <a:chOff x="6810202" y="-197776"/>
              <a:chExt cx="2756632" cy="308980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583F39-7A7A-45DA-AD58-F6B18C92C1DF}"/>
                  </a:ext>
                </a:extLst>
              </p:cNvPr>
              <p:cNvSpPr txBox="1"/>
              <p:nvPr/>
            </p:nvSpPr>
            <p:spPr>
              <a:xfrm>
                <a:off x="7666803" y="-197776"/>
                <a:ext cx="1900031" cy="7386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/>
                    </a:solidFill>
                  </a:rPr>
                  <a:t>3. Cutlery drops into conveyor faster conveyer for </a:t>
                </a:r>
                <a:r>
                  <a:rPr lang="en-US" sz="1400" dirty="0" err="1">
                    <a:solidFill>
                      <a:schemeClr val="bg2"/>
                    </a:solidFill>
                  </a:rPr>
                  <a:t>seperation</a:t>
                </a:r>
                <a:endParaRPr lang="en-US" sz="1400" dirty="0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30BDBDC-5468-49B9-B705-3B4AD485C4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10202" y="449374"/>
                <a:ext cx="1148689" cy="2442653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BBABF9-B7EB-4053-99EA-FA6269407262}"/>
                </a:ext>
              </a:extLst>
            </p:cNvPr>
            <p:cNvGrpSpPr/>
            <p:nvPr/>
          </p:nvGrpSpPr>
          <p:grpSpPr>
            <a:xfrm>
              <a:off x="9833538" y="449374"/>
              <a:ext cx="1964885" cy="1322452"/>
              <a:chOff x="9833538" y="449374"/>
              <a:chExt cx="1964885" cy="132245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435B71-8E0F-4938-B05F-855A43575A35}"/>
                  </a:ext>
                </a:extLst>
              </p:cNvPr>
              <p:cNvSpPr txBox="1"/>
              <p:nvPr/>
            </p:nvSpPr>
            <p:spPr>
              <a:xfrm>
                <a:off x="9833538" y="449374"/>
                <a:ext cx="1964885" cy="9541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/>
                    </a:solidFill>
                  </a:rPr>
                  <a:t>4. Camera captures cutlery in uniform lighting conditions, algorithm identifies cutlery type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0B62286-BD51-403B-AE08-0C0F226244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44226" y="1403480"/>
                <a:ext cx="146254" cy="36834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0DA2CF3-7C24-481B-A951-76DFEDF1C3E3}"/>
                </a:ext>
              </a:extLst>
            </p:cNvPr>
            <p:cNvGrpSpPr/>
            <p:nvPr/>
          </p:nvGrpSpPr>
          <p:grpSpPr>
            <a:xfrm>
              <a:off x="8090452" y="2509268"/>
              <a:ext cx="1743086" cy="1508762"/>
              <a:chOff x="8090452" y="2509268"/>
              <a:chExt cx="1743086" cy="150876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9E492D-4B0C-41A7-B4F0-7AB1C7D4B5FE}"/>
                  </a:ext>
                </a:extLst>
              </p:cNvPr>
              <p:cNvSpPr txBox="1"/>
              <p:nvPr/>
            </p:nvSpPr>
            <p:spPr>
              <a:xfrm>
                <a:off x="8090452" y="3494810"/>
                <a:ext cx="1743086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/>
                    </a:solidFill>
                  </a:rPr>
                  <a:t>5. Cutlery returned for re-identification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33BD12F-05C7-4A3E-9DEB-0F2A7BFE05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34640" y="2509268"/>
                <a:ext cx="126480" cy="98554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2921081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7CE25C-4D5D-41BA-A47B-E21087999F6F}"/>
              </a:ext>
            </a:extLst>
          </p:cNvPr>
          <p:cNvSpPr/>
          <p:nvPr/>
        </p:nvSpPr>
        <p:spPr>
          <a:xfrm>
            <a:off x="4109013" y="0"/>
            <a:ext cx="808298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926E17-02C4-4943-8969-2BC64C6C345D}"/>
              </a:ext>
            </a:extLst>
          </p:cNvPr>
          <p:cNvGrpSpPr/>
          <p:nvPr/>
        </p:nvGrpSpPr>
        <p:grpSpPr>
          <a:xfrm>
            <a:off x="4109013" y="1290426"/>
            <a:ext cx="7956114" cy="4689635"/>
            <a:chOff x="4109013" y="2598121"/>
            <a:chExt cx="7956114" cy="4689635"/>
          </a:xfrm>
        </p:grpSpPr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id="{1362C39A-44B1-4698-92DD-CD5656A1D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46"/>
            <a:stretch/>
          </p:blipFill>
          <p:spPr>
            <a:xfrm>
              <a:off x="4109013" y="3710253"/>
              <a:ext cx="7956114" cy="23991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AFE0F3-E06A-4CC0-BE0E-0EE362D2A1D7}"/>
                </a:ext>
              </a:extLst>
            </p:cNvPr>
            <p:cNvSpPr txBox="1"/>
            <p:nvPr/>
          </p:nvSpPr>
          <p:spPr>
            <a:xfrm>
              <a:off x="9195105" y="6549092"/>
              <a:ext cx="1976478" cy="7386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/>
                  </a:solidFill>
                </a:rPr>
                <a:t>8. Cutlery count automatically uploaded to database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0DA2CF3-7C24-481B-A951-76DFEDF1C3E3}"/>
                </a:ext>
              </a:extLst>
            </p:cNvPr>
            <p:cNvGrpSpPr/>
            <p:nvPr/>
          </p:nvGrpSpPr>
          <p:grpSpPr>
            <a:xfrm>
              <a:off x="4718076" y="2598121"/>
              <a:ext cx="2325570" cy="1959670"/>
              <a:chOff x="4718076" y="2598121"/>
              <a:chExt cx="2325570" cy="195967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9E492D-4B0C-41A7-B4F0-7AB1C7D4B5FE}"/>
                  </a:ext>
                </a:extLst>
              </p:cNvPr>
              <p:cNvSpPr txBox="1"/>
              <p:nvPr/>
            </p:nvSpPr>
            <p:spPr>
              <a:xfrm>
                <a:off x="4718076" y="2598121"/>
                <a:ext cx="2325570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/>
                    </a:solidFill>
                  </a:rPr>
                  <a:t>5. Unidentified cutlery returned for re-identification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A044CC-F0E7-4424-A2E3-CB61E10DC8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4878" y="3121341"/>
                <a:ext cx="83997" cy="143645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67F66-1BBF-49DB-A304-BDB85AD4B997}"/>
                </a:ext>
              </a:extLst>
            </p:cNvPr>
            <p:cNvGrpSpPr/>
            <p:nvPr/>
          </p:nvGrpSpPr>
          <p:grpSpPr>
            <a:xfrm>
              <a:off x="7348799" y="5461949"/>
              <a:ext cx="2237383" cy="1084932"/>
              <a:chOff x="7348799" y="5461949"/>
              <a:chExt cx="2237383" cy="108493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24219E-C9FE-43EC-B74B-52DFDEF8BC35}"/>
                  </a:ext>
                </a:extLst>
              </p:cNvPr>
              <p:cNvSpPr txBox="1"/>
              <p:nvPr/>
            </p:nvSpPr>
            <p:spPr>
              <a:xfrm>
                <a:off x="7348799" y="6023661"/>
                <a:ext cx="2237383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/>
                    </a:solidFill>
                  </a:rPr>
                  <a:t>7. Cutlery fall into baskets, sorted and counted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3DE6D36-ED31-4241-A9CB-6C0EEBE4E5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71791" y="5461949"/>
                <a:ext cx="269538" cy="477381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6C0C997-EC11-4DC1-904C-F8D1D203999B}"/>
                </a:ext>
              </a:extLst>
            </p:cNvPr>
            <p:cNvGrpSpPr/>
            <p:nvPr/>
          </p:nvGrpSpPr>
          <p:grpSpPr>
            <a:xfrm>
              <a:off x="9622625" y="3113635"/>
              <a:ext cx="2145305" cy="1170892"/>
              <a:chOff x="9622625" y="3113635"/>
              <a:chExt cx="2145305" cy="117089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0CE2D1-C707-405E-BFCC-2E80819084C3}"/>
                  </a:ext>
                </a:extLst>
              </p:cNvPr>
              <p:cNvSpPr txBox="1"/>
              <p:nvPr/>
            </p:nvSpPr>
            <p:spPr>
              <a:xfrm>
                <a:off x="10044225" y="3113635"/>
                <a:ext cx="1723705" cy="73866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/>
                    </a:solidFill>
                  </a:rPr>
                  <a:t>6. Gates push cutlery into corresponding baskets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4CF4E2F-A551-4507-A280-AB38D87157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22625" y="3648028"/>
                <a:ext cx="421600" cy="636499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E7923F8E-3674-42B8-9EC6-AE30B7071C16}"/>
              </a:ext>
            </a:extLst>
          </p:cNvPr>
          <p:cNvSpPr txBox="1">
            <a:spLocks/>
          </p:cNvSpPr>
          <p:nvPr/>
        </p:nvSpPr>
        <p:spPr>
          <a:xfrm>
            <a:off x="859662" y="2101002"/>
            <a:ext cx="2994234" cy="2496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Cutlery counting system</a:t>
            </a:r>
          </a:p>
        </p:txBody>
      </p:sp>
    </p:spTree>
    <p:extLst>
      <p:ext uri="{BB962C8B-B14F-4D97-AF65-F5344CB8AC3E}">
        <p14:creationId xmlns:p14="http://schemas.microsoft.com/office/powerpoint/2010/main" val="104640854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949562-0BD7-472D-AA0E-6A3A5B8B7199}"/>
              </a:ext>
            </a:extLst>
          </p:cNvPr>
          <p:cNvSpPr/>
          <p:nvPr/>
        </p:nvSpPr>
        <p:spPr>
          <a:xfrm>
            <a:off x="4109013" y="0"/>
            <a:ext cx="808298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11DEFCB-8071-4D34-BBFC-DF97F702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758" y="3428998"/>
            <a:ext cx="6398404" cy="2253689"/>
          </a:xfrm>
          <a:prstGeom prst="round2DiagRect">
            <a:avLst>
              <a:gd name="adj1" fmla="val 5608"/>
              <a:gd name="adj2" fmla="val 0"/>
            </a:avLst>
          </a:prstGeom>
          <a:solidFill>
            <a:schemeClr val="tx1">
              <a:lumMod val="85000"/>
            </a:schemeClr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44A5FCB-31FC-4D27-9D3A-DD7FA9161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7504" y="1313241"/>
            <a:ext cx="6003657" cy="1803984"/>
          </a:xfrm>
          <a:prstGeom prst="round2DiagRect">
            <a:avLst>
              <a:gd name="adj1" fmla="val 5608"/>
              <a:gd name="adj2" fmla="val 0"/>
            </a:avLst>
          </a:prstGeom>
          <a:solidFill>
            <a:schemeClr val="tx1">
              <a:lumMod val="85000"/>
            </a:schemeClr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CBED12-547D-4BF5-8CE1-99698F25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16" y="2689713"/>
            <a:ext cx="2913562" cy="1478570"/>
          </a:xfrm>
        </p:spPr>
        <p:txBody>
          <a:bodyPr>
            <a:normAutofit/>
          </a:bodyPr>
          <a:lstStyle/>
          <a:p>
            <a:r>
              <a:rPr lang="en-US" sz="4000" dirty="0"/>
              <a:t>Algorithm</a:t>
            </a:r>
            <a:br>
              <a:rPr lang="en-US" sz="4400" dirty="0"/>
            </a:br>
            <a:r>
              <a:rPr lang="en-US" sz="2400" dirty="0">
                <a:latin typeface="+mn-lt"/>
              </a:rPr>
              <a:t>Cutlery counting system</a:t>
            </a:r>
            <a:endParaRPr lang="en-US" sz="24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428750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949562-0BD7-472D-AA0E-6A3A5B8B7199}"/>
              </a:ext>
            </a:extLst>
          </p:cNvPr>
          <p:cNvSpPr/>
          <p:nvPr/>
        </p:nvSpPr>
        <p:spPr>
          <a:xfrm>
            <a:off x="4109013" y="0"/>
            <a:ext cx="808298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11DEFCB-8071-4D34-BBFC-DF97F702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758" y="3430779"/>
            <a:ext cx="6398404" cy="2250126"/>
          </a:xfrm>
          <a:prstGeom prst="round2DiagRect">
            <a:avLst>
              <a:gd name="adj1" fmla="val 5608"/>
              <a:gd name="adj2" fmla="val 0"/>
            </a:avLst>
          </a:prstGeom>
          <a:solidFill>
            <a:schemeClr val="tx1">
              <a:lumMod val="85000"/>
            </a:schemeClr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44A5FCB-31FC-4D27-9D3A-DD7FA9161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7504" y="1395957"/>
            <a:ext cx="6003657" cy="1638552"/>
          </a:xfrm>
          <a:prstGeom prst="round2DiagRect">
            <a:avLst>
              <a:gd name="adj1" fmla="val 5608"/>
              <a:gd name="adj2" fmla="val 0"/>
            </a:avLst>
          </a:prstGeom>
          <a:solidFill>
            <a:schemeClr val="tx1">
              <a:lumMod val="85000"/>
            </a:schemeClr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CBED12-547D-4BF5-8CE1-99698F25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16" y="2689713"/>
            <a:ext cx="2913562" cy="1478570"/>
          </a:xfrm>
        </p:spPr>
        <p:txBody>
          <a:bodyPr>
            <a:normAutofit/>
          </a:bodyPr>
          <a:lstStyle/>
          <a:p>
            <a:r>
              <a:rPr lang="en-US" sz="4000" dirty="0"/>
              <a:t>Algorithm</a:t>
            </a:r>
            <a:br>
              <a:rPr lang="en-US" sz="4400" dirty="0"/>
            </a:br>
            <a:r>
              <a:rPr lang="en-US" sz="2400" dirty="0">
                <a:latin typeface="+mn-lt"/>
              </a:rPr>
              <a:t>Cutlery counting system</a:t>
            </a:r>
            <a:endParaRPr lang="en-US" sz="24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2532495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ustom 3">
      <a:dk1>
        <a:sysClr val="windowText" lastClr="000000"/>
      </a:dk1>
      <a:lt1>
        <a:sysClr val="window" lastClr="FFFFFF"/>
      </a:lt1>
      <a:dk2>
        <a:srgbClr val="00266B"/>
      </a:dk2>
      <a:lt2>
        <a:srgbClr val="F99F1C"/>
      </a:lt2>
      <a:accent1>
        <a:srgbClr val="0F6FC6"/>
      </a:accent1>
      <a:accent2>
        <a:srgbClr val="009DD9"/>
      </a:accent2>
      <a:accent3>
        <a:srgbClr val="0BD0D9"/>
      </a:accent3>
      <a:accent4>
        <a:srgbClr val="F99F1C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3148</TotalTime>
  <Words>658</Words>
  <Application>Microsoft Office PowerPoint</Application>
  <PresentationFormat>Widescreen</PresentationFormat>
  <Paragraphs>135</Paragraphs>
  <Slides>22</Slides>
  <Notes>10</Notes>
  <HiddenSlides>3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Trebuchet MS</vt:lpstr>
      <vt:lpstr>Tw Cen MT</vt:lpstr>
      <vt:lpstr>Circuit</vt:lpstr>
      <vt:lpstr>Team winging it</vt:lpstr>
      <vt:lpstr>PowerPoint Presentation</vt:lpstr>
      <vt:lpstr>Central database</vt:lpstr>
      <vt:lpstr>Crockery counting system</vt:lpstr>
      <vt:lpstr>Demo – Cutlery recognition system</vt:lpstr>
      <vt:lpstr>Cutlery counting system</vt:lpstr>
      <vt:lpstr>PowerPoint Presentation</vt:lpstr>
      <vt:lpstr>Algorithm Cutlery counting system</vt:lpstr>
      <vt:lpstr>Algorithm Cutlery counting system</vt:lpstr>
      <vt:lpstr>Food Package Counting system</vt:lpstr>
      <vt:lpstr>PowerPoint Presentation</vt:lpstr>
      <vt:lpstr>Central database</vt:lpstr>
      <vt:lpstr>PowerPoint Presentation</vt:lpstr>
      <vt:lpstr>PowerPoint Presentation</vt:lpstr>
      <vt:lpstr>Lifting Off</vt:lpstr>
      <vt:lpstr>PowerPoint Presentation</vt:lpstr>
      <vt:lpstr>PowerPoint Presentation</vt:lpstr>
      <vt:lpstr>Team winging it</vt:lpstr>
      <vt:lpstr>Question &amp; Answer</vt:lpstr>
      <vt:lpstr>Reason for separate systems</vt:lpstr>
      <vt:lpstr>Money lost – in-flight meals wastage</vt:lpstr>
      <vt:lpstr>Money lost – manual inventory counting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winging it</dc:title>
  <dc:creator>Wang Shiyao</dc:creator>
  <cp:lastModifiedBy>Wang Shiyao</cp:lastModifiedBy>
  <cp:revision>203</cp:revision>
  <dcterms:created xsi:type="dcterms:W3CDTF">2018-10-19T02:16:42Z</dcterms:created>
  <dcterms:modified xsi:type="dcterms:W3CDTF">2018-10-26T09:51:56Z</dcterms:modified>
</cp:coreProperties>
</file>